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2" r:id="rId5"/>
    <p:sldId id="276" r:id="rId6"/>
    <p:sldId id="279" r:id="rId7"/>
    <p:sldId id="270" r:id="rId8"/>
    <p:sldId id="293" r:id="rId9"/>
    <p:sldId id="294" r:id="rId10"/>
    <p:sldId id="292" r:id="rId11"/>
    <p:sldId id="305" r:id="rId12"/>
    <p:sldId id="303" r:id="rId13"/>
    <p:sldId id="298" r:id="rId14"/>
    <p:sldId id="306" r:id="rId15"/>
    <p:sldId id="297" r:id="rId16"/>
    <p:sldId id="301" r:id="rId17"/>
    <p:sldId id="299" r:id="rId18"/>
    <p:sldId id="291" r:id="rId19"/>
    <p:sldId id="307" r:id="rId20"/>
    <p:sldId id="287" r:id="rId21"/>
    <p:sldId id="288"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Makoni" initials="RM" lastIdx="2" clrIdx="0">
    <p:extLst>
      <p:ext uri="{19B8F6BF-5375-455C-9EA6-DF929625EA0E}">
        <p15:presenceInfo xmlns:p15="http://schemas.microsoft.com/office/powerpoint/2012/main" userId="S::rlh@hrassured.com.au::39f8124781f2eb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BB96"/>
    <a:srgbClr val="FAFAFD"/>
    <a:srgbClr val="020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6"/>
    <p:restoredTop sz="80142" autoAdjust="0"/>
  </p:normalViewPr>
  <p:slideViewPr>
    <p:cSldViewPr snapToGrid="0" snapToObjects="1">
      <p:cViewPr varScale="1">
        <p:scale>
          <a:sx n="72" d="100"/>
          <a:sy n="72" d="100"/>
        </p:scale>
        <p:origin x="459"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Micallef" userId="6fe7d0c6-ec09-41bd-8ed9-41f410d3e709" providerId="ADAL" clId="{7F7717C3-0E82-8E42-A1F6-BA9E4A7B29DD}"/>
    <pc:docChg chg="undo custSel addSld modSld">
      <pc:chgData name="Annette Micallef" userId="6fe7d0c6-ec09-41bd-8ed9-41f410d3e709" providerId="ADAL" clId="{7F7717C3-0E82-8E42-A1F6-BA9E4A7B29DD}" dt="2020-10-07T00:14:35.490" v="126" actId="1038"/>
      <pc:docMkLst>
        <pc:docMk/>
      </pc:docMkLst>
      <pc:sldChg chg="modSp mod">
        <pc:chgData name="Annette Micallef" userId="6fe7d0c6-ec09-41bd-8ed9-41f410d3e709" providerId="ADAL" clId="{7F7717C3-0E82-8E42-A1F6-BA9E4A7B29DD}" dt="2020-10-07T00:14:35.490" v="126" actId="1038"/>
        <pc:sldMkLst>
          <pc:docMk/>
          <pc:sldMk cId="139238546" sldId="291"/>
        </pc:sldMkLst>
        <pc:picChg chg="mod">
          <ac:chgData name="Annette Micallef" userId="6fe7d0c6-ec09-41bd-8ed9-41f410d3e709" providerId="ADAL" clId="{7F7717C3-0E82-8E42-A1F6-BA9E4A7B29DD}" dt="2020-10-07T00:14:35.490" v="126" actId="1038"/>
          <ac:picMkLst>
            <pc:docMk/>
            <pc:sldMk cId="139238546" sldId="291"/>
            <ac:picMk id="5" creationId="{E938DB91-F961-4601-9FF8-A2D86438EE20}"/>
          </ac:picMkLst>
        </pc:picChg>
        <pc:picChg chg="mod">
          <ac:chgData name="Annette Micallef" userId="6fe7d0c6-ec09-41bd-8ed9-41f410d3e709" providerId="ADAL" clId="{7F7717C3-0E82-8E42-A1F6-BA9E4A7B29DD}" dt="2020-10-07T00:14:35.490" v="126" actId="1038"/>
          <ac:picMkLst>
            <pc:docMk/>
            <pc:sldMk cId="139238546" sldId="291"/>
            <ac:picMk id="6" creationId="{E4CD13FF-EB02-450D-89CE-C0EA183F9152}"/>
          </ac:picMkLst>
        </pc:picChg>
        <pc:picChg chg="mod">
          <ac:chgData name="Annette Micallef" userId="6fe7d0c6-ec09-41bd-8ed9-41f410d3e709" providerId="ADAL" clId="{7F7717C3-0E82-8E42-A1F6-BA9E4A7B29DD}" dt="2020-10-07T00:14:35.490" v="126" actId="1038"/>
          <ac:picMkLst>
            <pc:docMk/>
            <pc:sldMk cId="139238546" sldId="291"/>
            <ac:picMk id="7" creationId="{0EA0028A-A322-45FB-ADD7-715270F6A3CC}"/>
          </ac:picMkLst>
        </pc:picChg>
        <pc:picChg chg="mod">
          <ac:chgData name="Annette Micallef" userId="6fe7d0c6-ec09-41bd-8ed9-41f410d3e709" providerId="ADAL" clId="{7F7717C3-0E82-8E42-A1F6-BA9E4A7B29DD}" dt="2020-10-07T00:14:35.490" v="126" actId="1038"/>
          <ac:picMkLst>
            <pc:docMk/>
            <pc:sldMk cId="139238546" sldId="291"/>
            <ac:picMk id="9" creationId="{B611BEE6-FFE4-4722-8D1E-BE38DC15570B}"/>
          </ac:picMkLst>
        </pc:picChg>
        <pc:picChg chg="mod">
          <ac:chgData name="Annette Micallef" userId="6fe7d0c6-ec09-41bd-8ed9-41f410d3e709" providerId="ADAL" clId="{7F7717C3-0E82-8E42-A1F6-BA9E4A7B29DD}" dt="2020-10-07T00:14:35.490" v="126" actId="1038"/>
          <ac:picMkLst>
            <pc:docMk/>
            <pc:sldMk cId="139238546" sldId="291"/>
            <ac:picMk id="10" creationId="{401D63DC-EDFE-4CD7-A900-8C2ED733B11C}"/>
          </ac:picMkLst>
        </pc:picChg>
        <pc:picChg chg="mod">
          <ac:chgData name="Annette Micallef" userId="6fe7d0c6-ec09-41bd-8ed9-41f410d3e709" providerId="ADAL" clId="{7F7717C3-0E82-8E42-A1F6-BA9E4A7B29DD}" dt="2020-10-07T00:14:35.490" v="126" actId="1038"/>
          <ac:picMkLst>
            <pc:docMk/>
            <pc:sldMk cId="139238546" sldId="291"/>
            <ac:picMk id="11" creationId="{359AC233-E58D-49F9-B347-E05665AAEA4C}"/>
          </ac:picMkLst>
        </pc:picChg>
      </pc:sldChg>
      <pc:sldChg chg="modSp mod">
        <pc:chgData name="Annette Micallef" userId="6fe7d0c6-ec09-41bd-8ed9-41f410d3e709" providerId="ADAL" clId="{7F7717C3-0E82-8E42-A1F6-BA9E4A7B29DD}" dt="2020-10-07T00:02:00.532" v="32" actId="20577"/>
        <pc:sldMkLst>
          <pc:docMk/>
          <pc:sldMk cId="1599164225" sldId="296"/>
        </pc:sldMkLst>
        <pc:spChg chg="mod">
          <ac:chgData name="Annette Micallef" userId="6fe7d0c6-ec09-41bd-8ed9-41f410d3e709" providerId="ADAL" clId="{7F7717C3-0E82-8E42-A1F6-BA9E4A7B29DD}" dt="2020-10-07T00:01:15.418" v="25" actId="20577"/>
          <ac:spMkLst>
            <pc:docMk/>
            <pc:sldMk cId="1599164225" sldId="296"/>
            <ac:spMk id="2" creationId="{294FACA7-75F7-40AC-A64C-F9E173160A77}"/>
          </ac:spMkLst>
        </pc:spChg>
        <pc:spChg chg="mod">
          <ac:chgData name="Annette Micallef" userId="6fe7d0c6-ec09-41bd-8ed9-41f410d3e709" providerId="ADAL" clId="{7F7717C3-0E82-8E42-A1F6-BA9E4A7B29DD}" dt="2020-10-07T00:02:00.532" v="32" actId="20577"/>
          <ac:spMkLst>
            <pc:docMk/>
            <pc:sldMk cId="1599164225" sldId="296"/>
            <ac:spMk id="4" creationId="{9207E3A8-07EC-498A-99D1-D342CD026F30}"/>
          </ac:spMkLst>
        </pc:spChg>
      </pc:sldChg>
      <pc:sldChg chg="addSp delSp modSp mod">
        <pc:chgData name="Annette Micallef" userId="6fe7d0c6-ec09-41bd-8ed9-41f410d3e709" providerId="ADAL" clId="{7F7717C3-0E82-8E42-A1F6-BA9E4A7B29DD}" dt="2020-10-07T00:04:59.518" v="46" actId="478"/>
        <pc:sldMkLst>
          <pc:docMk/>
          <pc:sldMk cId="672359321" sldId="297"/>
        </pc:sldMkLst>
        <pc:spChg chg="mod">
          <ac:chgData name="Annette Micallef" userId="6fe7d0c6-ec09-41bd-8ed9-41f410d3e709" providerId="ADAL" clId="{7F7717C3-0E82-8E42-A1F6-BA9E4A7B29DD}" dt="2020-10-07T00:04:58.906" v="45" actId="1076"/>
          <ac:spMkLst>
            <pc:docMk/>
            <pc:sldMk cId="672359321" sldId="297"/>
            <ac:spMk id="2" creationId="{294FACA7-75F7-40AC-A64C-F9E173160A77}"/>
          </ac:spMkLst>
        </pc:spChg>
        <pc:spChg chg="add del mod">
          <ac:chgData name="Annette Micallef" userId="6fe7d0c6-ec09-41bd-8ed9-41f410d3e709" providerId="ADAL" clId="{7F7717C3-0E82-8E42-A1F6-BA9E4A7B29DD}" dt="2020-10-07T00:04:59.518" v="46" actId="478"/>
          <ac:spMkLst>
            <pc:docMk/>
            <pc:sldMk cId="672359321" sldId="297"/>
            <ac:spMk id="4" creationId="{9207E3A8-07EC-498A-99D1-D342CD026F30}"/>
          </ac:spMkLst>
        </pc:spChg>
        <pc:spChg chg="mod">
          <ac:chgData name="Annette Micallef" userId="6fe7d0c6-ec09-41bd-8ed9-41f410d3e709" providerId="ADAL" clId="{7F7717C3-0E82-8E42-A1F6-BA9E4A7B29DD}" dt="2020-10-07T00:04:58.906" v="45" actId="1076"/>
          <ac:spMkLst>
            <pc:docMk/>
            <pc:sldMk cId="672359321" sldId="297"/>
            <ac:spMk id="6" creationId="{E5806852-B3BC-47CE-AD88-081ECDCB43ED}"/>
          </ac:spMkLst>
        </pc:spChg>
        <pc:picChg chg="mod">
          <ac:chgData name="Annette Micallef" userId="6fe7d0c6-ec09-41bd-8ed9-41f410d3e709" providerId="ADAL" clId="{7F7717C3-0E82-8E42-A1F6-BA9E4A7B29DD}" dt="2020-10-07T00:04:58.906" v="45" actId="1076"/>
          <ac:picMkLst>
            <pc:docMk/>
            <pc:sldMk cId="672359321" sldId="297"/>
            <ac:picMk id="7" creationId="{5C8175DD-7F4E-4166-8E2A-A57F90B61948}"/>
          </ac:picMkLst>
        </pc:picChg>
      </pc:sldChg>
      <pc:sldChg chg="delSp modSp mod">
        <pc:chgData name="Annette Micallef" userId="6fe7d0c6-ec09-41bd-8ed9-41f410d3e709" providerId="ADAL" clId="{7F7717C3-0E82-8E42-A1F6-BA9E4A7B29DD}" dt="2020-10-07T00:05:18.775" v="48" actId="1076"/>
        <pc:sldMkLst>
          <pc:docMk/>
          <pc:sldMk cId="1901449846" sldId="298"/>
        </pc:sldMkLst>
        <pc:spChg chg="mod">
          <ac:chgData name="Annette Micallef" userId="6fe7d0c6-ec09-41bd-8ed9-41f410d3e709" providerId="ADAL" clId="{7F7717C3-0E82-8E42-A1F6-BA9E4A7B29DD}" dt="2020-10-07T00:05:18.775" v="48" actId="1076"/>
          <ac:spMkLst>
            <pc:docMk/>
            <pc:sldMk cId="1901449846" sldId="298"/>
            <ac:spMk id="3" creationId="{743C80E9-0B8D-4E3E-8FC3-BA20D1C40023}"/>
          </ac:spMkLst>
        </pc:spChg>
        <pc:spChg chg="del">
          <ac:chgData name="Annette Micallef" userId="6fe7d0c6-ec09-41bd-8ed9-41f410d3e709" providerId="ADAL" clId="{7F7717C3-0E82-8E42-A1F6-BA9E4A7B29DD}" dt="2020-10-07T00:05:07.764" v="47" actId="478"/>
          <ac:spMkLst>
            <pc:docMk/>
            <pc:sldMk cId="1901449846" sldId="298"/>
            <ac:spMk id="4" creationId="{9207E3A8-07EC-498A-99D1-D342CD026F30}"/>
          </ac:spMkLst>
        </pc:spChg>
        <pc:spChg chg="mod">
          <ac:chgData name="Annette Micallef" userId="6fe7d0c6-ec09-41bd-8ed9-41f410d3e709" providerId="ADAL" clId="{7F7717C3-0E82-8E42-A1F6-BA9E4A7B29DD}" dt="2020-10-07T00:05:18.775" v="48" actId="1076"/>
          <ac:spMkLst>
            <pc:docMk/>
            <pc:sldMk cId="1901449846" sldId="298"/>
            <ac:spMk id="6" creationId="{E5806852-B3BC-47CE-AD88-081ECDCB43ED}"/>
          </ac:spMkLst>
        </pc:spChg>
        <pc:picChg chg="mod">
          <ac:chgData name="Annette Micallef" userId="6fe7d0c6-ec09-41bd-8ed9-41f410d3e709" providerId="ADAL" clId="{7F7717C3-0E82-8E42-A1F6-BA9E4A7B29DD}" dt="2020-10-07T00:05:18.775" v="48" actId="1076"/>
          <ac:picMkLst>
            <pc:docMk/>
            <pc:sldMk cId="1901449846" sldId="298"/>
            <ac:picMk id="8" creationId="{CAAE1216-AE07-4D3E-A538-3DFE36C6ACA3}"/>
          </ac:picMkLst>
        </pc:picChg>
      </pc:sldChg>
      <pc:sldChg chg="modSp mod">
        <pc:chgData name="Annette Micallef" userId="6fe7d0c6-ec09-41bd-8ed9-41f410d3e709" providerId="ADAL" clId="{7F7717C3-0E82-8E42-A1F6-BA9E4A7B29DD}" dt="2020-10-07T00:10:38.547" v="84" actId="20577"/>
        <pc:sldMkLst>
          <pc:docMk/>
          <pc:sldMk cId="680727873" sldId="299"/>
        </pc:sldMkLst>
        <pc:spChg chg="mod">
          <ac:chgData name="Annette Micallef" userId="6fe7d0c6-ec09-41bd-8ed9-41f410d3e709" providerId="ADAL" clId="{7F7717C3-0E82-8E42-A1F6-BA9E4A7B29DD}" dt="2020-10-07T00:10:33.395" v="82" actId="20577"/>
          <ac:spMkLst>
            <pc:docMk/>
            <pc:sldMk cId="680727873" sldId="299"/>
            <ac:spMk id="3" creationId="{743C80E9-0B8D-4E3E-8FC3-BA20D1C40023}"/>
          </ac:spMkLst>
        </pc:spChg>
        <pc:spChg chg="mod">
          <ac:chgData name="Annette Micallef" userId="6fe7d0c6-ec09-41bd-8ed9-41f410d3e709" providerId="ADAL" clId="{7F7717C3-0E82-8E42-A1F6-BA9E4A7B29DD}" dt="2020-10-07T00:10:38.547" v="84" actId="20577"/>
          <ac:spMkLst>
            <pc:docMk/>
            <pc:sldMk cId="680727873" sldId="299"/>
            <ac:spMk id="4" creationId="{9207E3A8-07EC-498A-99D1-D342CD026F30}"/>
          </ac:spMkLst>
        </pc:spChg>
      </pc:sldChg>
      <pc:sldChg chg="modSp mod">
        <pc:chgData name="Annette Micallef" userId="6fe7d0c6-ec09-41bd-8ed9-41f410d3e709" providerId="ADAL" clId="{7F7717C3-0E82-8E42-A1F6-BA9E4A7B29DD}" dt="2020-10-07T00:13:29.140" v="108" actId="20577"/>
        <pc:sldMkLst>
          <pc:docMk/>
          <pc:sldMk cId="2177719818" sldId="300"/>
        </pc:sldMkLst>
        <pc:spChg chg="mod">
          <ac:chgData name="Annette Micallef" userId="6fe7d0c6-ec09-41bd-8ed9-41f410d3e709" providerId="ADAL" clId="{7F7717C3-0E82-8E42-A1F6-BA9E4A7B29DD}" dt="2020-10-07T00:12:16.333" v="89" actId="14100"/>
          <ac:spMkLst>
            <pc:docMk/>
            <pc:sldMk cId="2177719818" sldId="300"/>
            <ac:spMk id="3" creationId="{743C80E9-0B8D-4E3E-8FC3-BA20D1C40023}"/>
          </ac:spMkLst>
        </pc:spChg>
        <pc:spChg chg="mod">
          <ac:chgData name="Annette Micallef" userId="6fe7d0c6-ec09-41bd-8ed9-41f410d3e709" providerId="ADAL" clId="{7F7717C3-0E82-8E42-A1F6-BA9E4A7B29DD}" dt="2020-10-07T00:13:29.140" v="108" actId="20577"/>
          <ac:spMkLst>
            <pc:docMk/>
            <pc:sldMk cId="2177719818" sldId="300"/>
            <ac:spMk id="4" creationId="{9207E3A8-07EC-498A-99D1-D342CD026F30}"/>
          </ac:spMkLst>
        </pc:spChg>
        <pc:spChg chg="mod">
          <ac:chgData name="Annette Micallef" userId="6fe7d0c6-ec09-41bd-8ed9-41f410d3e709" providerId="ADAL" clId="{7F7717C3-0E82-8E42-A1F6-BA9E4A7B29DD}" dt="2020-10-07T00:12:18.772" v="90" actId="1076"/>
          <ac:spMkLst>
            <pc:docMk/>
            <pc:sldMk cId="2177719818" sldId="300"/>
            <ac:spMk id="6" creationId="{E5806852-B3BC-47CE-AD88-081ECDCB43ED}"/>
          </ac:spMkLst>
        </pc:spChg>
        <pc:picChg chg="mod">
          <ac:chgData name="Annette Micallef" userId="6fe7d0c6-ec09-41bd-8ed9-41f410d3e709" providerId="ADAL" clId="{7F7717C3-0E82-8E42-A1F6-BA9E4A7B29DD}" dt="2020-10-07T00:12:23.262" v="102" actId="1038"/>
          <ac:picMkLst>
            <pc:docMk/>
            <pc:sldMk cId="2177719818" sldId="300"/>
            <ac:picMk id="8" creationId="{E9B06D51-0C20-4DDD-99D0-CC9526903621}"/>
          </ac:picMkLst>
        </pc:picChg>
      </pc:sldChg>
      <pc:sldChg chg="addSp delSp modSp add mod">
        <pc:chgData name="Annette Micallef" userId="6fe7d0c6-ec09-41bd-8ed9-41f410d3e709" providerId="ADAL" clId="{7F7717C3-0E82-8E42-A1F6-BA9E4A7B29DD}" dt="2020-10-07T00:10:27.330" v="80" actId="20577"/>
        <pc:sldMkLst>
          <pc:docMk/>
          <pc:sldMk cId="911715686" sldId="302"/>
        </pc:sldMkLst>
        <pc:spChg chg="del mod">
          <ac:chgData name="Annette Micallef" userId="6fe7d0c6-ec09-41bd-8ed9-41f410d3e709" providerId="ADAL" clId="{7F7717C3-0E82-8E42-A1F6-BA9E4A7B29DD}" dt="2020-10-07T00:06:22.642" v="59" actId="478"/>
          <ac:spMkLst>
            <pc:docMk/>
            <pc:sldMk cId="911715686" sldId="302"/>
            <ac:spMk id="3" creationId="{743C80E9-0B8D-4E3E-8FC3-BA20D1C40023}"/>
          </ac:spMkLst>
        </pc:spChg>
        <pc:spChg chg="mod">
          <ac:chgData name="Annette Micallef" userId="6fe7d0c6-ec09-41bd-8ed9-41f410d3e709" providerId="ADAL" clId="{7F7717C3-0E82-8E42-A1F6-BA9E4A7B29DD}" dt="2020-10-07T00:10:27.330" v="80" actId="20577"/>
          <ac:spMkLst>
            <pc:docMk/>
            <pc:sldMk cId="911715686" sldId="302"/>
            <ac:spMk id="4" creationId="{9207E3A8-07EC-498A-99D1-D342CD026F30}"/>
          </ac:spMkLst>
        </pc:spChg>
        <pc:picChg chg="add del">
          <ac:chgData name="Annette Micallef" userId="6fe7d0c6-ec09-41bd-8ed9-41f410d3e709" providerId="ADAL" clId="{7F7717C3-0E82-8E42-A1F6-BA9E4A7B29DD}" dt="2020-10-07T00:06:50.177" v="62" actId="478"/>
          <ac:picMkLst>
            <pc:docMk/>
            <pc:sldMk cId="911715686" sldId="302"/>
            <ac:picMk id="9" creationId="{090A574A-E555-4850-BB71-4647EB7FD8F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20T14:55:37.257" idx="2">
    <p:pos x="7465" y="1136"/>
    <p:text>Insert an alternative image</p:text>
    <p:extLst>
      <p:ext uri="{C676402C-5697-4E1C-873F-D02D1690AC5C}">
        <p15:threadingInfo xmlns:p15="http://schemas.microsoft.com/office/powerpoint/2012/main" timeZoneBias="-6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0DA5D-2DF4-4F9E-823C-18D586021567}" type="datetimeFigureOut">
              <a:rPr lang="en-AU" smtClean="0"/>
              <a:t>09/12/2020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44E56-6804-4D74-B05A-4F9603FEFC62}" type="slidenum">
              <a:rPr lang="en-AU" smtClean="0"/>
              <a:t>‹#›</a:t>
            </a:fld>
            <a:endParaRPr lang="en-AU"/>
          </a:p>
        </p:txBody>
      </p:sp>
    </p:spTree>
    <p:extLst>
      <p:ext uri="{BB962C8B-B14F-4D97-AF65-F5344CB8AC3E}">
        <p14:creationId xmlns:p14="http://schemas.microsoft.com/office/powerpoint/2010/main" val="337929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3F44E56-6804-4D74-B05A-4F9603FEFC62}" type="slidenum">
              <a:rPr lang="en-AU" smtClean="0"/>
              <a:t>3</a:t>
            </a:fld>
            <a:endParaRPr lang="en-AU"/>
          </a:p>
        </p:txBody>
      </p:sp>
    </p:spTree>
    <p:extLst>
      <p:ext uri="{BB962C8B-B14F-4D97-AF65-F5344CB8AC3E}">
        <p14:creationId xmlns:p14="http://schemas.microsoft.com/office/powerpoint/2010/main" val="207248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3F44E56-6804-4D74-B05A-4F9603FEFC62}" type="slidenum">
              <a:rPr lang="en-AU" smtClean="0"/>
              <a:t>10</a:t>
            </a:fld>
            <a:endParaRPr lang="en-AU"/>
          </a:p>
        </p:txBody>
      </p:sp>
    </p:spTree>
    <p:extLst>
      <p:ext uri="{BB962C8B-B14F-4D97-AF65-F5344CB8AC3E}">
        <p14:creationId xmlns:p14="http://schemas.microsoft.com/office/powerpoint/2010/main" val="28061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44E56-6804-4D74-B05A-4F9603FEFC62}" type="slidenum">
              <a:rPr lang="en-AU" smtClean="0"/>
              <a:t>15</a:t>
            </a:fld>
            <a:endParaRPr lang="en-AU"/>
          </a:p>
        </p:txBody>
      </p:sp>
    </p:spTree>
    <p:extLst>
      <p:ext uri="{BB962C8B-B14F-4D97-AF65-F5344CB8AC3E}">
        <p14:creationId xmlns:p14="http://schemas.microsoft.com/office/powerpoint/2010/main" val="294158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BBC76BA-7070-3B48-A098-C49A89856D6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8F534FD-9523-024E-A08E-8ACB565FEBCF}"/>
              </a:ext>
            </a:extLst>
          </p:cNvPr>
          <p:cNvPicPr>
            <a:picLocks noChangeAspect="1"/>
          </p:cNvPicPr>
          <p:nvPr userDrawn="1"/>
        </p:nvPicPr>
        <p:blipFill>
          <a:blip r:embed="rId3"/>
          <a:stretch>
            <a:fillRect/>
          </a:stretch>
        </p:blipFill>
        <p:spPr>
          <a:xfrm>
            <a:off x="4165363" y="523750"/>
            <a:ext cx="3861274" cy="1305051"/>
          </a:xfrm>
          <a:prstGeom prst="rect">
            <a:avLst/>
          </a:prstGeom>
        </p:spPr>
      </p:pic>
    </p:spTree>
    <p:extLst>
      <p:ext uri="{BB962C8B-B14F-4D97-AF65-F5344CB8AC3E}">
        <p14:creationId xmlns:p14="http://schemas.microsoft.com/office/powerpoint/2010/main" val="7369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ent title slide">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4E8F316D-A561-AE43-A9E6-4020472B077D}"/>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13" name="Picture 12">
            <a:extLst>
              <a:ext uri="{FF2B5EF4-FFF2-40B4-BE49-F238E27FC236}">
                <a16:creationId xmlns:a16="http://schemas.microsoft.com/office/drawing/2014/main" id="{E5EB4F82-59D5-164F-ADF6-8EE3BC0724FF}"/>
              </a:ext>
            </a:extLst>
          </p:cNvPr>
          <p:cNvPicPr>
            <a:picLocks noChangeAspect="1"/>
          </p:cNvPicPr>
          <p:nvPr userDrawn="1"/>
        </p:nvPicPr>
        <p:blipFill>
          <a:blip r:embed="rId3"/>
          <a:stretch>
            <a:fillRect/>
          </a:stretch>
        </p:blipFill>
        <p:spPr>
          <a:xfrm>
            <a:off x="4165363" y="523750"/>
            <a:ext cx="3861274" cy="1305051"/>
          </a:xfrm>
          <a:prstGeom prst="rect">
            <a:avLst/>
          </a:prstGeom>
        </p:spPr>
      </p:pic>
    </p:spTree>
    <p:extLst>
      <p:ext uri="{BB962C8B-B14F-4D97-AF65-F5344CB8AC3E}">
        <p14:creationId xmlns:p14="http://schemas.microsoft.com/office/powerpoint/2010/main" val="225378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19DC7156-B2AA-FB44-968A-05E598A96333}"/>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9" name="Picture 8">
            <a:extLst>
              <a:ext uri="{FF2B5EF4-FFF2-40B4-BE49-F238E27FC236}">
                <a16:creationId xmlns:a16="http://schemas.microsoft.com/office/drawing/2014/main" id="{F0AB86C6-6E56-3944-A1F9-EFCE3DF92A99}"/>
              </a:ext>
            </a:extLst>
          </p:cNvPr>
          <p:cNvPicPr>
            <a:picLocks noChangeAspect="1"/>
          </p:cNvPicPr>
          <p:nvPr userDrawn="1"/>
        </p:nvPicPr>
        <p:blipFill>
          <a:blip r:embed="rId3"/>
          <a:stretch>
            <a:fillRect/>
          </a:stretch>
        </p:blipFill>
        <p:spPr>
          <a:xfrm>
            <a:off x="9811640" y="5757464"/>
            <a:ext cx="1873810" cy="633319"/>
          </a:xfrm>
          <a:prstGeom prst="rect">
            <a:avLst/>
          </a:prstGeom>
        </p:spPr>
      </p:pic>
    </p:spTree>
    <p:extLst>
      <p:ext uri="{BB962C8B-B14F-4D97-AF65-F5344CB8AC3E}">
        <p14:creationId xmlns:p14="http://schemas.microsoft.com/office/powerpoint/2010/main" val="45554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picture containing computer&#10;&#10;Description automatically generated">
            <a:extLst>
              <a:ext uri="{FF2B5EF4-FFF2-40B4-BE49-F238E27FC236}">
                <a16:creationId xmlns:a16="http://schemas.microsoft.com/office/drawing/2014/main" id="{0CCA7E01-7A89-424F-971D-5DD180AFD479}"/>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5" name="Picture 4">
            <a:extLst>
              <a:ext uri="{FF2B5EF4-FFF2-40B4-BE49-F238E27FC236}">
                <a16:creationId xmlns:a16="http://schemas.microsoft.com/office/drawing/2014/main" id="{42CF5E51-4AE5-0A46-8941-9CD04A14E399}"/>
              </a:ext>
            </a:extLst>
          </p:cNvPr>
          <p:cNvPicPr>
            <a:picLocks noChangeAspect="1"/>
          </p:cNvPicPr>
          <p:nvPr userDrawn="1"/>
        </p:nvPicPr>
        <p:blipFill>
          <a:blip r:embed="rId3"/>
          <a:stretch>
            <a:fillRect/>
          </a:stretch>
        </p:blipFill>
        <p:spPr>
          <a:xfrm>
            <a:off x="4162774" y="523749"/>
            <a:ext cx="3866451" cy="1306800"/>
          </a:xfrm>
          <a:prstGeom prst="rect">
            <a:avLst/>
          </a:prstGeom>
        </p:spPr>
      </p:pic>
    </p:spTree>
    <p:extLst>
      <p:ext uri="{BB962C8B-B14F-4D97-AF65-F5344CB8AC3E}">
        <p14:creationId xmlns:p14="http://schemas.microsoft.com/office/powerpoint/2010/main" val="410615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descr="A picture containing computer&#10;&#10;Description automatically generated">
            <a:extLst>
              <a:ext uri="{FF2B5EF4-FFF2-40B4-BE49-F238E27FC236}">
                <a16:creationId xmlns:a16="http://schemas.microsoft.com/office/drawing/2014/main" id="{0CCA7E01-7A89-424F-971D-5DD180AFD479}"/>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5" name="Picture 4">
            <a:extLst>
              <a:ext uri="{FF2B5EF4-FFF2-40B4-BE49-F238E27FC236}">
                <a16:creationId xmlns:a16="http://schemas.microsoft.com/office/drawing/2014/main" id="{42CF5E51-4AE5-0A46-8941-9CD04A14E399}"/>
              </a:ext>
            </a:extLst>
          </p:cNvPr>
          <p:cNvPicPr>
            <a:picLocks noChangeAspect="1"/>
          </p:cNvPicPr>
          <p:nvPr userDrawn="1"/>
        </p:nvPicPr>
        <p:blipFill>
          <a:blip r:embed="rId3"/>
          <a:stretch>
            <a:fillRect/>
          </a:stretch>
        </p:blipFill>
        <p:spPr>
          <a:xfrm>
            <a:off x="9811640" y="5757464"/>
            <a:ext cx="1863992" cy="630000"/>
          </a:xfrm>
          <a:prstGeom prst="rect">
            <a:avLst/>
          </a:prstGeom>
        </p:spPr>
      </p:pic>
    </p:spTree>
    <p:extLst>
      <p:ext uri="{BB962C8B-B14F-4D97-AF65-F5344CB8AC3E}">
        <p14:creationId xmlns:p14="http://schemas.microsoft.com/office/powerpoint/2010/main" val="300931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0DDBFB58-6A04-5C40-BA11-95E31F534C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FCAE16A-54EC-CD4B-9232-3EBF9CF229AC}"/>
              </a:ext>
            </a:extLst>
          </p:cNvPr>
          <p:cNvPicPr>
            <a:picLocks noChangeAspect="1"/>
          </p:cNvPicPr>
          <p:nvPr userDrawn="1"/>
        </p:nvPicPr>
        <p:blipFill>
          <a:blip r:embed="rId3"/>
          <a:stretch>
            <a:fillRect/>
          </a:stretch>
        </p:blipFill>
        <p:spPr>
          <a:xfrm>
            <a:off x="9811640" y="5757464"/>
            <a:ext cx="1873810" cy="633319"/>
          </a:xfrm>
          <a:prstGeom prst="rect">
            <a:avLst/>
          </a:prstGeom>
        </p:spPr>
      </p:pic>
    </p:spTree>
    <p:extLst>
      <p:ext uri="{BB962C8B-B14F-4D97-AF65-F5344CB8AC3E}">
        <p14:creationId xmlns:p14="http://schemas.microsoft.com/office/powerpoint/2010/main" val="7979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3" descr="A picture containing bird&#10;&#10;Description automatically generated">
            <a:extLst>
              <a:ext uri="{FF2B5EF4-FFF2-40B4-BE49-F238E27FC236}">
                <a16:creationId xmlns:a16="http://schemas.microsoft.com/office/drawing/2014/main" id="{E26B08C0-DD45-2F40-BCCC-3CD8AA7929F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FCAE16A-54EC-CD4B-9232-3EBF9CF229AC}"/>
              </a:ext>
            </a:extLst>
          </p:cNvPr>
          <p:cNvPicPr>
            <a:picLocks noChangeAspect="1"/>
          </p:cNvPicPr>
          <p:nvPr userDrawn="1"/>
        </p:nvPicPr>
        <p:blipFill>
          <a:blip r:embed="rId3"/>
          <a:stretch>
            <a:fillRect/>
          </a:stretch>
        </p:blipFill>
        <p:spPr>
          <a:xfrm>
            <a:off x="9811640" y="5757464"/>
            <a:ext cx="1873810" cy="633319"/>
          </a:xfrm>
          <a:prstGeom prst="rect">
            <a:avLst/>
          </a:prstGeom>
        </p:spPr>
      </p:pic>
    </p:spTree>
    <p:extLst>
      <p:ext uri="{BB962C8B-B14F-4D97-AF65-F5344CB8AC3E}">
        <p14:creationId xmlns:p14="http://schemas.microsoft.com/office/powerpoint/2010/main" val="34672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DFF56E80-4069-B048-B8D2-EFB14E5AD1B5}"/>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7" name="Picture 6">
            <a:extLst>
              <a:ext uri="{FF2B5EF4-FFF2-40B4-BE49-F238E27FC236}">
                <a16:creationId xmlns:a16="http://schemas.microsoft.com/office/drawing/2014/main" id="{38A06C97-26B5-ED4C-8B53-4D82E16595F9}"/>
              </a:ext>
            </a:extLst>
          </p:cNvPr>
          <p:cNvPicPr>
            <a:picLocks noChangeAspect="1"/>
          </p:cNvPicPr>
          <p:nvPr userDrawn="1"/>
        </p:nvPicPr>
        <p:blipFill>
          <a:blip r:embed="rId3"/>
          <a:stretch>
            <a:fillRect/>
          </a:stretch>
        </p:blipFill>
        <p:spPr>
          <a:xfrm>
            <a:off x="9811640" y="5757464"/>
            <a:ext cx="1873810" cy="633319"/>
          </a:xfrm>
          <a:prstGeom prst="rect">
            <a:avLst/>
          </a:prstGeom>
        </p:spPr>
      </p:pic>
    </p:spTree>
    <p:extLst>
      <p:ext uri="{BB962C8B-B14F-4D97-AF65-F5344CB8AC3E}">
        <p14:creationId xmlns:p14="http://schemas.microsoft.com/office/powerpoint/2010/main" val="46983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41D3644-2BE7-3148-BEED-D95A90B757CB}"/>
              </a:ext>
            </a:extLst>
          </p:cNvPr>
          <p:cNvPicPr>
            <a:picLocks noChangeAspect="1"/>
          </p:cNvPicPr>
          <p:nvPr userDrawn="1"/>
        </p:nvPicPr>
        <p:blipFill>
          <a:blip r:embed="rId2"/>
          <a:stretch>
            <a:fillRect/>
          </a:stretch>
        </p:blipFill>
        <p:spPr>
          <a:xfrm>
            <a:off x="5639" y="0"/>
            <a:ext cx="12180722" cy="6858000"/>
          </a:xfrm>
          <a:prstGeom prst="rect">
            <a:avLst/>
          </a:prstGeom>
        </p:spPr>
      </p:pic>
      <p:sp>
        <p:nvSpPr>
          <p:cNvPr id="3" name="Picture Placeholder 2">
            <a:extLst>
              <a:ext uri="{FF2B5EF4-FFF2-40B4-BE49-F238E27FC236}">
                <a16:creationId xmlns:a16="http://schemas.microsoft.com/office/drawing/2014/main" id="{69FE82B2-29AA-3042-9F98-C7EB733EE8F2}"/>
              </a:ext>
            </a:extLst>
          </p:cNvPr>
          <p:cNvSpPr>
            <a:spLocks noGrp="1"/>
          </p:cNvSpPr>
          <p:nvPr>
            <p:ph type="pic" idx="1"/>
          </p:nvPr>
        </p:nvSpPr>
        <p:spPr>
          <a:xfrm>
            <a:off x="6645263" y="895346"/>
            <a:ext cx="5040187" cy="45316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a:extLst>
              <a:ext uri="{FF2B5EF4-FFF2-40B4-BE49-F238E27FC236}">
                <a16:creationId xmlns:a16="http://schemas.microsoft.com/office/drawing/2014/main" id="{8C8F85FF-DE07-E841-9955-3B9F77766388}"/>
              </a:ext>
            </a:extLst>
          </p:cNvPr>
          <p:cNvPicPr>
            <a:picLocks noChangeAspect="1"/>
          </p:cNvPicPr>
          <p:nvPr userDrawn="1"/>
        </p:nvPicPr>
        <p:blipFill>
          <a:blip r:embed="rId3"/>
          <a:stretch>
            <a:fillRect/>
          </a:stretch>
        </p:blipFill>
        <p:spPr>
          <a:xfrm>
            <a:off x="9811640" y="5757464"/>
            <a:ext cx="1873810" cy="633319"/>
          </a:xfrm>
          <a:prstGeom prst="rect">
            <a:avLst/>
          </a:prstGeom>
        </p:spPr>
      </p:pic>
    </p:spTree>
    <p:extLst>
      <p:ext uri="{BB962C8B-B14F-4D97-AF65-F5344CB8AC3E}">
        <p14:creationId xmlns:p14="http://schemas.microsoft.com/office/powerpoint/2010/main" val="15060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7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62" r:id="rId5"/>
    <p:sldLayoutId id="2147483651" r:id="rId6"/>
    <p:sldLayoutId id="2147483660" r:id="rId7"/>
    <p:sldLayoutId id="2147483652"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www.enablehr.co.nz/"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enablehr.com.au/"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instagram.com/_enablehr_/"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hyperlink" Target="http://www.linkedin.com/company/enablehr" TargetMode="External"/><Relationship Id="rId1" Type="http://schemas.openxmlformats.org/officeDocument/2006/relationships/slideLayout" Target="../slideLayouts/slideLayout7.xml"/><Relationship Id="rId6" Type="http://schemas.openxmlformats.org/officeDocument/2006/relationships/hyperlink" Target="https://twitter.com/enableHR"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ww.youtube.com/user/enablehrdemo" TargetMode="External"/><Relationship Id="rId4" Type="http://schemas.openxmlformats.org/officeDocument/2006/relationships/hyperlink" Target="https://www.facebook.com/enableHRAU/" TargetMode="Externa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BFF59-A4A7-4FE9-916F-416154E34DE0}"/>
              </a:ext>
            </a:extLst>
          </p:cNvPr>
          <p:cNvSpPr txBox="1"/>
          <p:nvPr/>
        </p:nvSpPr>
        <p:spPr>
          <a:xfrm>
            <a:off x="1845798" y="3006635"/>
            <a:ext cx="8500404" cy="1200329"/>
          </a:xfrm>
          <a:prstGeom prst="rect">
            <a:avLst/>
          </a:prstGeom>
          <a:noFill/>
        </p:spPr>
        <p:txBody>
          <a:bodyPr wrap="none" rtlCol="0">
            <a:spAutoFit/>
          </a:bodyPr>
          <a:lstStyle/>
          <a:p>
            <a:r>
              <a:rPr lang="en-US" sz="7200" b="1" dirty="0">
                <a:solidFill>
                  <a:schemeClr val="bg1"/>
                </a:solidFill>
                <a:latin typeface="Inter" panose="020B0502030000000004" pitchFamily="34" charset="0"/>
                <a:ea typeface="Inter" panose="020B0502030000000004" pitchFamily="34" charset="0"/>
              </a:rPr>
              <a:t>Introducing enableHR</a:t>
            </a:r>
          </a:p>
        </p:txBody>
      </p:sp>
      <p:sp>
        <p:nvSpPr>
          <p:cNvPr id="3" name="TextBox 2">
            <a:extLst>
              <a:ext uri="{FF2B5EF4-FFF2-40B4-BE49-F238E27FC236}">
                <a16:creationId xmlns:a16="http://schemas.microsoft.com/office/drawing/2014/main" id="{65670260-F146-41DE-A3E0-8DE59B6B51F5}"/>
              </a:ext>
            </a:extLst>
          </p:cNvPr>
          <p:cNvSpPr txBox="1"/>
          <p:nvPr/>
        </p:nvSpPr>
        <p:spPr>
          <a:xfrm>
            <a:off x="2332382" y="4419600"/>
            <a:ext cx="7527235" cy="369332"/>
          </a:xfrm>
          <a:prstGeom prst="rect">
            <a:avLst/>
          </a:prstGeom>
          <a:solidFill>
            <a:schemeClr val="accent2"/>
          </a:solidFill>
        </p:spPr>
        <p:txBody>
          <a:bodyPr wrap="square" rtlCol="0">
            <a:spAutoFit/>
          </a:bodyPr>
          <a:lstStyle/>
          <a:p>
            <a:r>
              <a:rPr lang="en-AU" dirty="0"/>
              <a:t>NOTE: This presentation is intended to be used for Leaders &amp; Managers only.</a:t>
            </a:r>
          </a:p>
        </p:txBody>
      </p:sp>
    </p:spTree>
    <p:extLst>
      <p:ext uri="{BB962C8B-B14F-4D97-AF65-F5344CB8AC3E}">
        <p14:creationId xmlns:p14="http://schemas.microsoft.com/office/powerpoint/2010/main" val="2483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643205" y="2381025"/>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Employee Records &amp; Documents </a:t>
            </a:r>
          </a:p>
        </p:txBody>
      </p:sp>
      <p:pic>
        <p:nvPicPr>
          <p:cNvPr id="8" name="Picture 7" descr="Icon&#10;&#10;Description automatically generated">
            <a:extLst>
              <a:ext uri="{FF2B5EF4-FFF2-40B4-BE49-F238E27FC236}">
                <a16:creationId xmlns:a16="http://schemas.microsoft.com/office/drawing/2014/main" id="{CAAE1216-AE07-4D3E-A538-3DFE36C6ACA3}"/>
              </a:ext>
            </a:extLst>
          </p:cNvPr>
          <p:cNvPicPr>
            <a:picLocks noChangeAspect="1"/>
          </p:cNvPicPr>
          <p:nvPr/>
        </p:nvPicPr>
        <p:blipFill>
          <a:blip r:embed="rId3"/>
          <a:stretch>
            <a:fillRect/>
          </a:stretch>
        </p:blipFill>
        <p:spPr>
          <a:xfrm>
            <a:off x="5417202" y="2054824"/>
            <a:ext cx="925200" cy="925200"/>
          </a:xfrm>
          <a:prstGeom prst="rect">
            <a:avLst/>
          </a:prstGeom>
        </p:spPr>
      </p:pic>
      <p:sp>
        <p:nvSpPr>
          <p:cNvPr id="3" name="Rectangle 2">
            <a:extLst>
              <a:ext uri="{FF2B5EF4-FFF2-40B4-BE49-F238E27FC236}">
                <a16:creationId xmlns:a16="http://schemas.microsoft.com/office/drawing/2014/main" id="{743C80E9-0B8D-4E3E-8FC3-BA20D1C40023}"/>
              </a:ext>
            </a:extLst>
          </p:cNvPr>
          <p:cNvSpPr/>
          <p:nvPr/>
        </p:nvSpPr>
        <p:spPr>
          <a:xfrm>
            <a:off x="603449" y="3086042"/>
            <a:ext cx="8399051" cy="1107996"/>
          </a:xfrm>
          <a:prstGeom prst="rect">
            <a:avLst/>
          </a:prstGeom>
        </p:spPr>
        <p:txBody>
          <a:bodyPr wrap="square">
            <a:spAutoFit/>
          </a:bodyPr>
          <a:lstStyle/>
          <a:p>
            <a:pPr algn="just"/>
            <a:r>
              <a:rPr lang="en-US" sz="1600" dirty="0">
                <a:latin typeface="Inter" panose="020B0502030000000004" pitchFamily="34" charset="0"/>
              </a:rPr>
              <a:t>Employee Records are the heart of enableHR. We’ll have a single source of truth, a central repository of data for all our employees, contractors and volunteers. Paperless, cloud-based and secure, our records will be consistent and up to date across the business, even if our people work between home, different worksites or different cities</a:t>
            </a:r>
            <a:r>
              <a:rPr lang="en-US" dirty="0">
                <a:solidFill>
                  <a:srgbClr val="585D72"/>
                </a:solidFill>
                <a:latin typeface="Inter" panose="020B0502030000000004"/>
              </a:rPr>
              <a:t>. </a:t>
            </a:r>
            <a:endParaRPr lang="en-AU" dirty="0"/>
          </a:p>
        </p:txBody>
      </p:sp>
      <p:pic>
        <p:nvPicPr>
          <p:cNvPr id="10" name="Picture 9" descr="A picture containing clock&#10;&#10;Description automatically generated">
            <a:extLst>
              <a:ext uri="{FF2B5EF4-FFF2-40B4-BE49-F238E27FC236}">
                <a16:creationId xmlns:a16="http://schemas.microsoft.com/office/drawing/2014/main" id="{E0F6D015-34EE-4A40-8C10-39E96FD478D9}"/>
              </a:ext>
            </a:extLst>
          </p:cNvPr>
          <p:cNvPicPr>
            <a:picLocks noChangeAspect="1"/>
          </p:cNvPicPr>
          <p:nvPr/>
        </p:nvPicPr>
        <p:blipFill>
          <a:blip r:embed="rId4"/>
          <a:stretch>
            <a:fillRect/>
          </a:stretch>
        </p:blipFill>
        <p:spPr>
          <a:xfrm>
            <a:off x="9248583" y="1942200"/>
            <a:ext cx="2753333" cy="2973600"/>
          </a:xfrm>
          <a:prstGeom prst="rect">
            <a:avLst/>
          </a:prstGeom>
        </p:spPr>
      </p:pic>
    </p:spTree>
    <p:extLst>
      <p:ext uri="{BB962C8B-B14F-4D97-AF65-F5344CB8AC3E}">
        <p14:creationId xmlns:p14="http://schemas.microsoft.com/office/powerpoint/2010/main" val="190144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430624" y="1985197"/>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Company HR &amp; Workplace Policies</a:t>
            </a:r>
          </a:p>
        </p:txBody>
      </p:sp>
      <p:pic>
        <p:nvPicPr>
          <p:cNvPr id="3" name="Picture 2" descr="Icon&#10;&#10;Description automatically generated">
            <a:extLst>
              <a:ext uri="{FF2B5EF4-FFF2-40B4-BE49-F238E27FC236}">
                <a16:creationId xmlns:a16="http://schemas.microsoft.com/office/drawing/2014/main" id="{260BB820-638A-4596-8727-724FA2B47131}"/>
              </a:ext>
            </a:extLst>
          </p:cNvPr>
          <p:cNvPicPr>
            <a:picLocks noChangeAspect="1"/>
          </p:cNvPicPr>
          <p:nvPr/>
        </p:nvPicPr>
        <p:blipFill>
          <a:blip r:embed="rId2"/>
          <a:stretch>
            <a:fillRect/>
          </a:stretch>
        </p:blipFill>
        <p:spPr>
          <a:xfrm>
            <a:off x="5452298" y="1621061"/>
            <a:ext cx="925200" cy="925200"/>
          </a:xfrm>
          <a:prstGeom prst="rect">
            <a:avLst/>
          </a:prstGeom>
        </p:spPr>
      </p:pic>
      <p:sp>
        <p:nvSpPr>
          <p:cNvPr id="4" name="Rectangle 3">
            <a:extLst>
              <a:ext uri="{FF2B5EF4-FFF2-40B4-BE49-F238E27FC236}">
                <a16:creationId xmlns:a16="http://schemas.microsoft.com/office/drawing/2014/main" id="{9207E3A8-07EC-498A-99D1-D342CD026F30}"/>
              </a:ext>
            </a:extLst>
          </p:cNvPr>
          <p:cNvSpPr/>
          <p:nvPr/>
        </p:nvSpPr>
        <p:spPr>
          <a:xfrm>
            <a:off x="430624" y="2657474"/>
            <a:ext cx="8660367" cy="3046988"/>
          </a:xfrm>
          <a:prstGeom prst="rect">
            <a:avLst/>
          </a:prstGeom>
        </p:spPr>
        <p:txBody>
          <a:bodyPr wrap="square">
            <a:spAutoFit/>
          </a:bodyPr>
          <a:lstStyle/>
          <a:p>
            <a:pPr algn="just"/>
            <a:r>
              <a:rPr lang="en-US" sz="1600" b="1" dirty="0"/>
              <a:t>Policies: </a:t>
            </a:r>
            <a:r>
              <a:rPr lang="en-US" sz="1600" dirty="0">
                <a:latin typeface="Inter" panose="020B0502030000000004" pitchFamily="34" charset="0"/>
              </a:rPr>
              <a:t>Our business and brand is protected by a range of compliant policies built into enableHR. From policies on Alcohol &amp; Other Drugs, EEO, Discrimination, Bullying &amp; Harassment, to Working From Home, Social Media and everything in-between – enableHR has us covered. They’ve even compiled them into a digital Employee Handbook. Powerful creation and editing options allow us to adapt any policy to suit our business, write new ones and control distribution across to our employees.</a:t>
            </a:r>
          </a:p>
          <a:p>
            <a:pPr algn="just"/>
            <a:endParaRPr lang="en-US" sz="1600" dirty="0">
              <a:latin typeface="Inter" panose="020B0502030000000004" pitchFamily="34" charset="0"/>
            </a:endParaRPr>
          </a:p>
          <a:p>
            <a:pPr algn="just"/>
            <a:r>
              <a:rPr lang="en-US" sz="1600" b="1" dirty="0">
                <a:latin typeface="Inter" panose="020B0502030000000004" pitchFamily="34" charset="0"/>
              </a:rPr>
              <a:t>Company HR Documents: </a:t>
            </a:r>
            <a:r>
              <a:rPr lang="en-US" sz="1600" dirty="0">
                <a:latin typeface="Inter" panose="020B0502030000000004" pitchFamily="34" charset="0"/>
              </a:rPr>
              <a:t>enableHR now stores all of our general HR company documents which include [</a:t>
            </a:r>
            <a:r>
              <a:rPr lang="en-US" sz="1600" dirty="0">
                <a:highlight>
                  <a:srgbClr val="FFFF00"/>
                </a:highlight>
                <a:latin typeface="Inter" panose="020B0502030000000004" pitchFamily="34" charset="0"/>
              </a:rPr>
              <a:t>insert description of what’s been uploaded</a:t>
            </a:r>
            <a:r>
              <a:rPr lang="en-US" sz="1600" dirty="0">
                <a:latin typeface="Inter" panose="020B0502030000000004" pitchFamily="34" charset="0"/>
              </a:rPr>
              <a:t>]. From now on, you will find anything HR related in enableHR.</a:t>
            </a:r>
            <a:endParaRPr lang="en-US" sz="1600" dirty="0">
              <a:highlight>
                <a:srgbClr val="FFFF00"/>
              </a:highlight>
              <a:latin typeface="Inter" panose="020B0502030000000004" pitchFamily="34" charset="0"/>
            </a:endParaRPr>
          </a:p>
          <a:p>
            <a:pPr algn="just"/>
            <a:endParaRPr lang="en-US" sz="1600" dirty="0">
              <a:latin typeface="Inter" panose="020B0502030000000004" pitchFamily="34" charset="0"/>
            </a:endParaRPr>
          </a:p>
          <a:p>
            <a:endParaRPr lang="en-US" sz="1600" dirty="0">
              <a:latin typeface="Inter" panose="020B0502030000000004" pitchFamily="34" charset="0"/>
            </a:endParaRPr>
          </a:p>
          <a:p>
            <a:endParaRPr lang="en-US" sz="1600" dirty="0">
              <a:latin typeface="Inter" panose="020B0502030000000004" pitchFamily="34" charset="0"/>
            </a:endParaRPr>
          </a:p>
        </p:txBody>
      </p:sp>
      <p:pic>
        <p:nvPicPr>
          <p:cNvPr id="8" name="Picture 7" descr="Icon&#10;&#10;Description automatically generated">
            <a:extLst>
              <a:ext uri="{FF2B5EF4-FFF2-40B4-BE49-F238E27FC236}">
                <a16:creationId xmlns:a16="http://schemas.microsoft.com/office/drawing/2014/main" id="{4C76B7A8-BEA1-4E75-80B7-B04672A8392B}"/>
              </a:ext>
            </a:extLst>
          </p:cNvPr>
          <p:cNvPicPr>
            <a:picLocks noChangeAspect="1"/>
          </p:cNvPicPr>
          <p:nvPr/>
        </p:nvPicPr>
        <p:blipFill>
          <a:blip r:embed="rId3"/>
          <a:stretch>
            <a:fillRect/>
          </a:stretch>
        </p:blipFill>
        <p:spPr>
          <a:xfrm>
            <a:off x="9691067" y="1802708"/>
            <a:ext cx="2160175" cy="2600851"/>
          </a:xfrm>
          <a:prstGeom prst="rect">
            <a:avLst/>
          </a:prstGeom>
        </p:spPr>
      </p:pic>
    </p:spTree>
    <p:extLst>
      <p:ext uri="{BB962C8B-B14F-4D97-AF65-F5344CB8AC3E}">
        <p14:creationId xmlns:p14="http://schemas.microsoft.com/office/powerpoint/2010/main" val="216304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430623" y="659980"/>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People Management</a:t>
            </a:r>
          </a:p>
        </p:txBody>
      </p:sp>
      <p:sp>
        <p:nvSpPr>
          <p:cNvPr id="2" name="Rectangle 1">
            <a:extLst>
              <a:ext uri="{FF2B5EF4-FFF2-40B4-BE49-F238E27FC236}">
                <a16:creationId xmlns:a16="http://schemas.microsoft.com/office/drawing/2014/main" id="{294FACA7-75F7-40AC-A64C-F9E173160A77}"/>
              </a:ext>
            </a:extLst>
          </p:cNvPr>
          <p:cNvSpPr/>
          <p:nvPr/>
        </p:nvSpPr>
        <p:spPr>
          <a:xfrm>
            <a:off x="430623" y="1541771"/>
            <a:ext cx="8399052" cy="1077218"/>
          </a:xfrm>
          <a:prstGeom prst="rect">
            <a:avLst/>
          </a:prstGeom>
        </p:spPr>
        <p:txBody>
          <a:bodyPr wrap="square">
            <a:spAutoFit/>
          </a:bodyPr>
          <a:lstStyle/>
          <a:p>
            <a:pPr algn="just"/>
            <a:r>
              <a:rPr lang="en-US" sz="1600" dirty="0">
                <a:latin typeface="Inter" panose="020B0502030000000004" pitchFamily="34" charset="0"/>
              </a:rPr>
              <a:t>While </a:t>
            </a:r>
            <a:r>
              <a:rPr lang="en-US" sz="1600" dirty="0" err="1">
                <a:latin typeface="Inter" panose="020B0502030000000004" pitchFamily="34" charset="0"/>
              </a:rPr>
              <a:t>enableHR’s</a:t>
            </a:r>
            <a:r>
              <a:rPr lang="en-US" sz="1600" dirty="0">
                <a:latin typeface="Inter" panose="020B0502030000000004" pitchFamily="34" charset="0"/>
              </a:rPr>
              <a:t> performance management tools will keep us compliant and protected, their true power lies in promoting those face-to-face conversations that help us get the best out of our people. We aim to build a high-performance culture by getting to know who our employees are, and who they want to be at work and in their lives.</a:t>
            </a:r>
          </a:p>
        </p:txBody>
      </p:sp>
      <p:sp>
        <p:nvSpPr>
          <p:cNvPr id="4" name="Rectangle 3">
            <a:extLst>
              <a:ext uri="{FF2B5EF4-FFF2-40B4-BE49-F238E27FC236}">
                <a16:creationId xmlns:a16="http://schemas.microsoft.com/office/drawing/2014/main" id="{9207E3A8-07EC-498A-99D1-D342CD026F30}"/>
              </a:ext>
            </a:extLst>
          </p:cNvPr>
          <p:cNvSpPr/>
          <p:nvPr/>
        </p:nvSpPr>
        <p:spPr>
          <a:xfrm>
            <a:off x="430623" y="2813820"/>
            <a:ext cx="8399052" cy="3539430"/>
          </a:xfrm>
          <a:prstGeom prst="rect">
            <a:avLst/>
          </a:prstGeom>
        </p:spPr>
        <p:txBody>
          <a:bodyPr wrap="square">
            <a:spAutoFit/>
          </a:bodyPr>
          <a:lstStyle/>
          <a:p>
            <a:pPr algn="just"/>
            <a:r>
              <a:rPr lang="en-AU" sz="1600" b="1" dirty="0">
                <a:latin typeface="Inter" panose="020B0502030000000004" pitchFamily="34" charset="0"/>
              </a:rPr>
              <a:t>Creating conversations: </a:t>
            </a:r>
            <a:r>
              <a:rPr lang="en-AU" sz="1600" dirty="0">
                <a:latin typeface="Inter" panose="020B0502030000000004" pitchFamily="34" charset="0"/>
              </a:rPr>
              <a:t>Once implemented, </a:t>
            </a:r>
            <a:r>
              <a:rPr lang="en-US" sz="1600" dirty="0">
                <a:latin typeface="Inter" panose="020B0502030000000004" pitchFamily="34" charset="0"/>
              </a:rPr>
              <a:t>we can manage employees in a positive, proactive way with the powerful Notes &amp; Reminders feature. Notes &amp; Reminders integrate with the formal process and give us the flexibility to manage our people the way we want to. Notes to capture those casual conversations, turn them into tasks (if you want).</a:t>
            </a:r>
          </a:p>
          <a:p>
            <a:pPr algn="just"/>
            <a:endParaRPr lang="en-US" sz="1600" dirty="0">
              <a:latin typeface="Inter" panose="020B0502030000000004" pitchFamily="34" charset="0"/>
            </a:endParaRPr>
          </a:p>
          <a:p>
            <a:pPr algn="just"/>
            <a:r>
              <a:rPr lang="en-AU" sz="1600" b="1" dirty="0">
                <a:latin typeface="Inter" panose="020B0502030000000004" pitchFamily="34" charset="0"/>
              </a:rPr>
              <a:t>Transforming the employee experience: </a:t>
            </a:r>
            <a:r>
              <a:rPr lang="en-US" sz="1600" dirty="0">
                <a:latin typeface="Inter" panose="020B0502030000000004" pitchFamily="34" charset="0"/>
              </a:rPr>
              <a:t>Open and transparent discussion about employee goals and objectives help people feel secure and valued. Implementing enableHR will allow employees to grow personally and professionally and give them a place in which to formally express their goals and ambitions within (and outside of) the </a:t>
            </a:r>
            <a:r>
              <a:rPr lang="en-US" sz="1600" dirty="0" err="1">
                <a:latin typeface="Inter" panose="020B0502030000000004" pitchFamily="34" charset="0"/>
              </a:rPr>
              <a:t>organisation</a:t>
            </a:r>
            <a:r>
              <a:rPr lang="en-US" sz="1600" dirty="0">
                <a:latin typeface="Inter" panose="020B0502030000000004" pitchFamily="34" charset="0"/>
              </a:rPr>
              <a:t>. It’s the perfect way to start a conversation, and a perfect springboard to help managers step up and become leaders.</a:t>
            </a:r>
          </a:p>
          <a:p>
            <a:pPr algn="just"/>
            <a:endParaRPr lang="en-US" sz="1600" dirty="0">
              <a:latin typeface="Inter" panose="020B0502030000000004" pitchFamily="34" charset="0"/>
            </a:endParaRPr>
          </a:p>
          <a:p>
            <a:pPr algn="just"/>
            <a:r>
              <a:rPr lang="en-AU" sz="1600" b="1" dirty="0">
                <a:latin typeface="Inter" panose="020B0502030000000004" pitchFamily="34" charset="0"/>
              </a:rPr>
              <a:t>Managing poor performance: </a:t>
            </a:r>
            <a:r>
              <a:rPr lang="en-US" sz="1600" dirty="0">
                <a:latin typeface="Inter" panose="020B0502030000000004" pitchFamily="34" charset="0"/>
              </a:rPr>
              <a:t>Sometimes employees struggle. So enableHR has workflows to guide us in what to do, from simple scheduling and recording of informal and formal interviews, to creating performance management plans to help employees get back on track. </a:t>
            </a:r>
          </a:p>
        </p:txBody>
      </p:sp>
      <p:pic>
        <p:nvPicPr>
          <p:cNvPr id="7" name="Picture 6" descr="Icon&#10;&#10;Description automatically generated">
            <a:extLst>
              <a:ext uri="{FF2B5EF4-FFF2-40B4-BE49-F238E27FC236}">
                <a16:creationId xmlns:a16="http://schemas.microsoft.com/office/drawing/2014/main" id="{5C8175DD-7F4E-4166-8E2A-A57F90B61948}"/>
              </a:ext>
            </a:extLst>
          </p:cNvPr>
          <p:cNvPicPr>
            <a:picLocks noChangeAspect="1"/>
          </p:cNvPicPr>
          <p:nvPr/>
        </p:nvPicPr>
        <p:blipFill>
          <a:blip r:embed="rId2"/>
          <a:stretch>
            <a:fillRect/>
          </a:stretch>
        </p:blipFill>
        <p:spPr>
          <a:xfrm>
            <a:off x="3747789" y="420395"/>
            <a:ext cx="926545" cy="926545"/>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FB58DDF4-3C20-48E2-AF0A-E64E3B17A5BA}"/>
              </a:ext>
            </a:extLst>
          </p:cNvPr>
          <p:cNvPicPr>
            <a:picLocks noChangeAspect="1"/>
          </p:cNvPicPr>
          <p:nvPr/>
        </p:nvPicPr>
        <p:blipFill>
          <a:blip r:embed="rId3"/>
          <a:stretch>
            <a:fillRect/>
          </a:stretch>
        </p:blipFill>
        <p:spPr>
          <a:xfrm>
            <a:off x="9029700" y="2156375"/>
            <a:ext cx="2972029" cy="2951957"/>
          </a:xfrm>
          <a:prstGeom prst="rect">
            <a:avLst/>
          </a:prstGeom>
        </p:spPr>
      </p:pic>
    </p:spTree>
    <p:extLst>
      <p:ext uri="{BB962C8B-B14F-4D97-AF65-F5344CB8AC3E}">
        <p14:creationId xmlns:p14="http://schemas.microsoft.com/office/powerpoint/2010/main" val="67235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1198246" y="659980"/>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Onboarding</a:t>
            </a:r>
          </a:p>
        </p:txBody>
      </p:sp>
      <p:pic>
        <p:nvPicPr>
          <p:cNvPr id="3" name="Picture 2" descr="Icon&#10;&#10;Description automatically generated">
            <a:extLst>
              <a:ext uri="{FF2B5EF4-FFF2-40B4-BE49-F238E27FC236}">
                <a16:creationId xmlns:a16="http://schemas.microsoft.com/office/drawing/2014/main" id="{260BB820-638A-4596-8727-724FA2B47131}"/>
              </a:ext>
            </a:extLst>
          </p:cNvPr>
          <p:cNvPicPr>
            <a:picLocks noChangeAspect="1"/>
          </p:cNvPicPr>
          <p:nvPr/>
        </p:nvPicPr>
        <p:blipFill>
          <a:blip r:embed="rId2"/>
          <a:stretch>
            <a:fillRect/>
          </a:stretch>
        </p:blipFill>
        <p:spPr>
          <a:xfrm>
            <a:off x="2709098" y="360055"/>
            <a:ext cx="925200" cy="925200"/>
          </a:xfrm>
          <a:prstGeom prst="rect">
            <a:avLst/>
          </a:prstGeom>
        </p:spPr>
      </p:pic>
      <p:sp>
        <p:nvSpPr>
          <p:cNvPr id="2" name="Rectangle 1">
            <a:extLst>
              <a:ext uri="{FF2B5EF4-FFF2-40B4-BE49-F238E27FC236}">
                <a16:creationId xmlns:a16="http://schemas.microsoft.com/office/drawing/2014/main" id="{294FACA7-75F7-40AC-A64C-F9E173160A77}"/>
              </a:ext>
            </a:extLst>
          </p:cNvPr>
          <p:cNvSpPr/>
          <p:nvPr/>
        </p:nvSpPr>
        <p:spPr>
          <a:xfrm>
            <a:off x="430624" y="1430822"/>
            <a:ext cx="9313452" cy="584775"/>
          </a:xfrm>
          <a:prstGeom prst="rect">
            <a:avLst/>
          </a:prstGeom>
        </p:spPr>
        <p:txBody>
          <a:bodyPr wrap="square">
            <a:spAutoFit/>
          </a:bodyPr>
          <a:lstStyle/>
          <a:p>
            <a:r>
              <a:rPr lang="en-US" sz="1600" dirty="0">
                <a:latin typeface="Inter" panose="020B0502030000000004" pitchFamily="34" charset="0"/>
              </a:rPr>
              <a:t>enableHR allows us to smoothly recruit and onboard new people in all steps in the new employee onboarding lifecycle with the following features: </a:t>
            </a:r>
          </a:p>
        </p:txBody>
      </p:sp>
      <p:sp>
        <p:nvSpPr>
          <p:cNvPr id="4" name="Rectangle 3">
            <a:extLst>
              <a:ext uri="{FF2B5EF4-FFF2-40B4-BE49-F238E27FC236}">
                <a16:creationId xmlns:a16="http://schemas.microsoft.com/office/drawing/2014/main" id="{9207E3A8-07EC-498A-99D1-D342CD026F30}"/>
              </a:ext>
            </a:extLst>
          </p:cNvPr>
          <p:cNvSpPr/>
          <p:nvPr/>
        </p:nvSpPr>
        <p:spPr>
          <a:xfrm>
            <a:off x="430624" y="2188184"/>
            <a:ext cx="9170577" cy="4031873"/>
          </a:xfrm>
          <a:prstGeom prst="rect">
            <a:avLst/>
          </a:prstGeom>
        </p:spPr>
        <p:txBody>
          <a:bodyPr wrap="square">
            <a:spAutoFit/>
          </a:bodyPr>
          <a:lstStyle/>
          <a:p>
            <a:pPr algn="just"/>
            <a:r>
              <a:rPr lang="en-US" sz="1600" b="1" dirty="0">
                <a:latin typeface="Inter" panose="020B0502030000000004" pitchFamily="34" charset="0"/>
              </a:rPr>
              <a:t>Recruitment: </a:t>
            </a:r>
            <a:r>
              <a:rPr lang="en-US" sz="1600" dirty="0">
                <a:latin typeface="Inter" panose="020B0502030000000004" pitchFamily="34" charset="0"/>
              </a:rPr>
              <a:t>enableHR helps us easily manage recruitment, from creating new positions, to submitting requests and approvals. There’s Seek integration, and once we have applicants, there are workflows and guides to screen them, send automated emails and get us interviewing &amp; shortlisting candidates quickly and efficiently.</a:t>
            </a:r>
          </a:p>
          <a:p>
            <a:pPr algn="just"/>
            <a:endParaRPr lang="en-US" sz="1600" dirty="0">
              <a:latin typeface="Inter" panose="020B0502030000000004" pitchFamily="34" charset="0"/>
            </a:endParaRPr>
          </a:p>
          <a:p>
            <a:pPr algn="just"/>
            <a:r>
              <a:rPr lang="en-US" sz="1600" b="1" dirty="0">
                <a:latin typeface="Inter" panose="020B0502030000000004" pitchFamily="34" charset="0"/>
              </a:rPr>
              <a:t>Employment contracts: </a:t>
            </a:r>
            <a:r>
              <a:rPr lang="en-US" sz="1600" dirty="0">
                <a:latin typeface="Inter" panose="020B0502030000000004" pitchFamily="34" charset="0"/>
              </a:rPr>
              <a:t>We can make offers and create contracts, with digital signing and a secure portal where new employees can upload copies of relevant qualifications using any internet-enabled device. </a:t>
            </a:r>
          </a:p>
          <a:p>
            <a:pPr algn="just"/>
            <a:endParaRPr lang="en-US" sz="1600" dirty="0">
              <a:latin typeface="Inter" panose="020B0502030000000004" pitchFamily="34" charset="0"/>
            </a:endParaRPr>
          </a:p>
          <a:p>
            <a:pPr algn="just"/>
            <a:r>
              <a:rPr lang="en-US" sz="1600" b="1" dirty="0">
                <a:latin typeface="Inter" panose="020B0502030000000004" pitchFamily="34" charset="0"/>
              </a:rPr>
              <a:t>Induction: </a:t>
            </a:r>
            <a:r>
              <a:rPr lang="en-US" sz="1600" dirty="0">
                <a:latin typeface="Inter" panose="020B0502030000000004" pitchFamily="34" charset="0"/>
              </a:rPr>
              <a:t>Distribute company policies, training materials, safety notices and documents, and have the employee sign and acknowledge them digitally, from any device which automatically saves in their employment history. </a:t>
            </a:r>
          </a:p>
          <a:p>
            <a:pPr algn="just"/>
            <a:endParaRPr lang="en-US" sz="1600" dirty="0">
              <a:latin typeface="Inter" panose="020B0502030000000004" pitchFamily="34" charset="0"/>
            </a:endParaRPr>
          </a:p>
          <a:p>
            <a:pPr algn="just"/>
            <a:r>
              <a:rPr lang="en-US" sz="1600" b="1" dirty="0">
                <a:latin typeface="Inter" panose="020B0502030000000004" pitchFamily="34" charset="0"/>
              </a:rPr>
              <a:t>Probation: </a:t>
            </a:r>
            <a:r>
              <a:rPr lang="en-US" sz="1600" dirty="0">
                <a:latin typeface="Inter" panose="020B0502030000000004" pitchFamily="34" charset="0"/>
              </a:rPr>
              <a:t>Manage probation and set expectations with clear and comprehensive job descriptions and automated reminders for when probation is about to end. </a:t>
            </a:r>
          </a:p>
          <a:p>
            <a:endParaRPr lang="en-US" sz="1600" dirty="0">
              <a:latin typeface="Inter" panose="020B0502030000000004" pitchFamily="34" charset="0"/>
            </a:endParaRPr>
          </a:p>
          <a:p>
            <a:endParaRPr lang="en-US" sz="1600" dirty="0">
              <a:latin typeface="Inter" panose="020B0502030000000004" pitchFamily="34" charset="0"/>
            </a:endParaRPr>
          </a:p>
        </p:txBody>
      </p:sp>
      <p:pic>
        <p:nvPicPr>
          <p:cNvPr id="8" name="Picture 7" descr="Icon&#10;&#10;Description automatically generated">
            <a:extLst>
              <a:ext uri="{FF2B5EF4-FFF2-40B4-BE49-F238E27FC236}">
                <a16:creationId xmlns:a16="http://schemas.microsoft.com/office/drawing/2014/main" id="{4C76B7A8-BEA1-4E75-80B7-B04672A8392B}"/>
              </a:ext>
            </a:extLst>
          </p:cNvPr>
          <p:cNvPicPr>
            <a:picLocks noChangeAspect="1"/>
          </p:cNvPicPr>
          <p:nvPr/>
        </p:nvPicPr>
        <p:blipFill>
          <a:blip r:embed="rId3"/>
          <a:stretch>
            <a:fillRect/>
          </a:stretch>
        </p:blipFill>
        <p:spPr>
          <a:xfrm>
            <a:off x="9744076" y="2657474"/>
            <a:ext cx="2160175" cy="2600851"/>
          </a:xfrm>
          <a:prstGeom prst="rect">
            <a:avLst/>
          </a:prstGeom>
        </p:spPr>
      </p:pic>
    </p:spTree>
    <p:extLst>
      <p:ext uri="{BB962C8B-B14F-4D97-AF65-F5344CB8AC3E}">
        <p14:creationId xmlns:p14="http://schemas.microsoft.com/office/powerpoint/2010/main" val="292574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3156155" y="705052"/>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Employee Self Service (</a:t>
            </a:r>
            <a:r>
              <a:rPr lang="en-US" sz="3000" b="1" dirty="0" err="1">
                <a:solidFill>
                  <a:srgbClr val="43BB96"/>
                </a:solidFill>
                <a:latin typeface="Inter Semi" panose="020B0502030000000004" pitchFamily="34" charset="0"/>
                <a:cs typeface="+mn-cs"/>
              </a:rPr>
              <a:t>eSS</a:t>
            </a:r>
            <a:r>
              <a:rPr lang="en-US" sz="3000" b="1" dirty="0">
                <a:solidFill>
                  <a:srgbClr val="43BB96"/>
                </a:solidFill>
                <a:latin typeface="Inter Semi" panose="020B0502030000000004" pitchFamily="34" charset="0"/>
                <a:cs typeface="+mn-cs"/>
              </a:rPr>
              <a:t>) </a:t>
            </a:r>
          </a:p>
        </p:txBody>
      </p:sp>
      <p:sp>
        <p:nvSpPr>
          <p:cNvPr id="4" name="Rectangle 3">
            <a:extLst>
              <a:ext uri="{FF2B5EF4-FFF2-40B4-BE49-F238E27FC236}">
                <a16:creationId xmlns:a16="http://schemas.microsoft.com/office/drawing/2014/main" id="{9207E3A8-07EC-498A-99D1-D342CD026F30}"/>
              </a:ext>
            </a:extLst>
          </p:cNvPr>
          <p:cNvSpPr/>
          <p:nvPr/>
        </p:nvSpPr>
        <p:spPr>
          <a:xfrm>
            <a:off x="3156155" y="1861738"/>
            <a:ext cx="8613058" cy="4031873"/>
          </a:xfrm>
          <a:prstGeom prst="rect">
            <a:avLst/>
          </a:prstGeom>
        </p:spPr>
        <p:txBody>
          <a:bodyPr wrap="square">
            <a:spAutoFit/>
          </a:bodyPr>
          <a:lstStyle/>
          <a:p>
            <a:pPr algn="just"/>
            <a:r>
              <a:rPr lang="en-US" sz="1600" b="1" dirty="0">
                <a:latin typeface="Inter" panose="020B0502030000000004" pitchFamily="34" charset="0"/>
              </a:rPr>
              <a:t>Up-to-date Records: </a:t>
            </a:r>
            <a:r>
              <a:rPr lang="en-US" sz="1600" dirty="0">
                <a:latin typeface="Inter" panose="020B0502030000000004" pitchFamily="34" charset="0"/>
              </a:rPr>
              <a:t>People move to a new house, documents expire, circumstances change. When things change, employees can use ESS to quickly update their information, anywhere, anytime. </a:t>
            </a:r>
          </a:p>
          <a:p>
            <a:pPr algn="just"/>
            <a:endParaRPr lang="en-AU" sz="1600" b="1" dirty="0">
              <a:latin typeface="Inter" panose="020B0502030000000004" pitchFamily="34" charset="0"/>
            </a:endParaRPr>
          </a:p>
          <a:p>
            <a:pPr algn="just"/>
            <a:r>
              <a:rPr lang="en-AU" sz="1600" b="1" dirty="0">
                <a:latin typeface="Inter" panose="020B0502030000000004" pitchFamily="34" charset="0"/>
              </a:rPr>
              <a:t>News &amp; Alerts: </a:t>
            </a:r>
            <a:r>
              <a:rPr lang="en-US" sz="1600" dirty="0">
                <a:latin typeface="Inter" panose="020B0502030000000004" pitchFamily="34" charset="0"/>
              </a:rPr>
              <a:t>From holiday messages to changes in company policy, safety alerts to automated reminders: we can use ESS to communicate the things we need to say to our people, when we need to say them.</a:t>
            </a:r>
          </a:p>
          <a:p>
            <a:pPr algn="just"/>
            <a:endParaRPr lang="en-US" sz="1600" dirty="0">
              <a:latin typeface="Inter" panose="020B0502030000000004" pitchFamily="34" charset="0"/>
            </a:endParaRPr>
          </a:p>
          <a:p>
            <a:pPr algn="just"/>
            <a:r>
              <a:rPr lang="en-US" sz="1600" b="1" dirty="0">
                <a:latin typeface="Inter" panose="020B0502030000000004" pitchFamily="34" charset="0"/>
              </a:rPr>
              <a:t>View Policies: </a:t>
            </a:r>
            <a:r>
              <a:rPr lang="en-US" sz="1600" dirty="0">
                <a:latin typeface="Inter" panose="020B0502030000000004" pitchFamily="34" charset="0"/>
              </a:rPr>
              <a:t>All company policies can be read and understood by employee through ESS. We can send alerts to employees when a policy is created or updated so they'll always see the latest version and can digitally sign that they've read and understood it.</a:t>
            </a:r>
          </a:p>
          <a:p>
            <a:pPr algn="just"/>
            <a:endParaRPr lang="en-US" sz="1600" dirty="0">
              <a:latin typeface="Inter" panose="020B0502030000000004" pitchFamily="34" charset="0"/>
            </a:endParaRPr>
          </a:p>
          <a:p>
            <a:pPr algn="just"/>
            <a:r>
              <a:rPr lang="en-AU" sz="1600" b="1" dirty="0">
                <a:latin typeface="Inter" panose="020B0502030000000004" pitchFamily="34" charset="0"/>
              </a:rPr>
              <a:t>Onboarding &amp; Contracts: </a:t>
            </a:r>
            <a:r>
              <a:rPr lang="en-US" sz="1600" dirty="0">
                <a:latin typeface="Inter" panose="020B0502030000000004" pitchFamily="34" charset="0"/>
              </a:rPr>
              <a:t>Fast and paperless onboarding where employees can easily view and sign employment contracts, business card requests, employee handbooks, and induction info.</a:t>
            </a:r>
          </a:p>
          <a:p>
            <a:pPr algn="just"/>
            <a:endParaRPr lang="en-US" sz="1600" dirty="0">
              <a:latin typeface="Inter" panose="020B0502030000000004" pitchFamily="34" charset="0"/>
            </a:endParaRPr>
          </a:p>
          <a:p>
            <a:pPr algn="just"/>
            <a:r>
              <a:rPr lang="en-AU" sz="1600" b="1" dirty="0"/>
              <a:t>Setting goals</a:t>
            </a:r>
            <a:r>
              <a:rPr lang="en-US" sz="1600" b="1" dirty="0">
                <a:latin typeface="Inter" panose="020B0502030000000004" pitchFamily="34" charset="0"/>
              </a:rPr>
              <a:t>: </a:t>
            </a:r>
            <a:r>
              <a:rPr lang="en-US" sz="1600" dirty="0">
                <a:latin typeface="Inter" panose="020B0502030000000004" pitchFamily="34" charset="0"/>
              </a:rPr>
              <a:t>Employees can set and track their personal and professional goals for Managers to review and approve. </a:t>
            </a:r>
          </a:p>
        </p:txBody>
      </p:sp>
      <p:pic>
        <p:nvPicPr>
          <p:cNvPr id="7" name="Picture 6" descr="Icon&#10;&#10;Description automatically generated">
            <a:extLst>
              <a:ext uri="{FF2B5EF4-FFF2-40B4-BE49-F238E27FC236}">
                <a16:creationId xmlns:a16="http://schemas.microsoft.com/office/drawing/2014/main" id="{13393202-56E5-4749-A651-9F7C62C2366A}"/>
              </a:ext>
            </a:extLst>
          </p:cNvPr>
          <p:cNvPicPr>
            <a:picLocks noChangeAspect="1"/>
          </p:cNvPicPr>
          <p:nvPr/>
        </p:nvPicPr>
        <p:blipFill>
          <a:blip r:embed="rId2"/>
          <a:stretch>
            <a:fillRect/>
          </a:stretch>
        </p:blipFill>
        <p:spPr>
          <a:xfrm>
            <a:off x="7235360" y="434671"/>
            <a:ext cx="925200" cy="925200"/>
          </a:xfrm>
          <a:prstGeom prst="rect">
            <a:avLst/>
          </a:prstGeom>
        </p:spPr>
      </p:pic>
      <p:pic>
        <p:nvPicPr>
          <p:cNvPr id="9" name="Picture 8" descr="Icon&#10;&#10;Description automatically generated">
            <a:extLst>
              <a:ext uri="{FF2B5EF4-FFF2-40B4-BE49-F238E27FC236}">
                <a16:creationId xmlns:a16="http://schemas.microsoft.com/office/drawing/2014/main" id="{090A574A-E555-4850-BB71-4647EB7FD8FE}"/>
              </a:ext>
            </a:extLst>
          </p:cNvPr>
          <p:cNvPicPr>
            <a:picLocks noChangeAspect="1"/>
          </p:cNvPicPr>
          <p:nvPr/>
        </p:nvPicPr>
        <p:blipFill>
          <a:blip r:embed="rId3"/>
          <a:stretch>
            <a:fillRect/>
          </a:stretch>
        </p:blipFill>
        <p:spPr>
          <a:xfrm>
            <a:off x="200506" y="2098774"/>
            <a:ext cx="2877494" cy="2952000"/>
          </a:xfrm>
          <a:prstGeom prst="rect">
            <a:avLst/>
          </a:prstGeom>
        </p:spPr>
      </p:pic>
    </p:spTree>
    <p:extLst>
      <p:ext uri="{BB962C8B-B14F-4D97-AF65-F5344CB8AC3E}">
        <p14:creationId xmlns:p14="http://schemas.microsoft.com/office/powerpoint/2010/main" val="68072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7AFDEB-A023-4A97-A140-E88FFD930581}"/>
              </a:ext>
            </a:extLst>
          </p:cNvPr>
          <p:cNvSpPr txBox="1">
            <a:spLocks/>
          </p:cNvSpPr>
          <p:nvPr/>
        </p:nvSpPr>
        <p:spPr>
          <a:xfrm>
            <a:off x="3384628" y="554169"/>
            <a:ext cx="587502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Additional resources</a:t>
            </a:r>
          </a:p>
        </p:txBody>
      </p:sp>
      <p:pic>
        <p:nvPicPr>
          <p:cNvPr id="5" name="Picture 4">
            <a:extLst>
              <a:ext uri="{FF2B5EF4-FFF2-40B4-BE49-F238E27FC236}">
                <a16:creationId xmlns:a16="http://schemas.microsoft.com/office/drawing/2014/main" id="{E938DB91-F961-4601-9FF8-A2D86438EE20}"/>
              </a:ext>
            </a:extLst>
          </p:cNvPr>
          <p:cNvPicPr>
            <a:picLocks noChangeAspect="1"/>
          </p:cNvPicPr>
          <p:nvPr/>
        </p:nvPicPr>
        <p:blipFill>
          <a:blip r:embed="rId3"/>
          <a:stretch>
            <a:fillRect/>
          </a:stretch>
        </p:blipFill>
        <p:spPr>
          <a:xfrm>
            <a:off x="1064036" y="2287942"/>
            <a:ext cx="3175599" cy="2118371"/>
          </a:xfrm>
          <a:prstGeom prst="rect">
            <a:avLst/>
          </a:prstGeom>
        </p:spPr>
      </p:pic>
      <p:pic>
        <p:nvPicPr>
          <p:cNvPr id="6" name="Picture 5">
            <a:extLst>
              <a:ext uri="{FF2B5EF4-FFF2-40B4-BE49-F238E27FC236}">
                <a16:creationId xmlns:a16="http://schemas.microsoft.com/office/drawing/2014/main" id="{E4CD13FF-EB02-450D-89CE-C0EA183F9152}"/>
              </a:ext>
            </a:extLst>
          </p:cNvPr>
          <p:cNvPicPr>
            <a:picLocks noChangeAspect="1"/>
          </p:cNvPicPr>
          <p:nvPr/>
        </p:nvPicPr>
        <p:blipFill>
          <a:blip r:embed="rId4"/>
          <a:stretch>
            <a:fillRect/>
          </a:stretch>
        </p:blipFill>
        <p:spPr>
          <a:xfrm>
            <a:off x="4391140" y="2263529"/>
            <a:ext cx="3099961" cy="2118371"/>
          </a:xfrm>
          <a:prstGeom prst="rect">
            <a:avLst/>
          </a:prstGeom>
        </p:spPr>
      </p:pic>
      <p:pic>
        <p:nvPicPr>
          <p:cNvPr id="7" name="Picture 6">
            <a:extLst>
              <a:ext uri="{FF2B5EF4-FFF2-40B4-BE49-F238E27FC236}">
                <a16:creationId xmlns:a16="http://schemas.microsoft.com/office/drawing/2014/main" id="{0EA0028A-A322-45FB-ADD7-715270F6A3CC}"/>
              </a:ext>
            </a:extLst>
          </p:cNvPr>
          <p:cNvPicPr>
            <a:picLocks noChangeAspect="1"/>
          </p:cNvPicPr>
          <p:nvPr/>
        </p:nvPicPr>
        <p:blipFill>
          <a:blip r:embed="rId5"/>
          <a:stretch>
            <a:fillRect/>
          </a:stretch>
        </p:blipFill>
        <p:spPr>
          <a:xfrm>
            <a:off x="1158696" y="4539814"/>
            <a:ext cx="2986278" cy="2028134"/>
          </a:xfrm>
          <a:prstGeom prst="rect">
            <a:avLst/>
          </a:prstGeom>
        </p:spPr>
      </p:pic>
      <p:sp>
        <p:nvSpPr>
          <p:cNvPr id="8" name="Rectangle 7">
            <a:extLst>
              <a:ext uri="{FF2B5EF4-FFF2-40B4-BE49-F238E27FC236}">
                <a16:creationId xmlns:a16="http://schemas.microsoft.com/office/drawing/2014/main" id="{4DBEFEB8-88E8-4EDD-BAB7-0FDE16616E6F}"/>
              </a:ext>
            </a:extLst>
          </p:cNvPr>
          <p:cNvSpPr/>
          <p:nvPr/>
        </p:nvSpPr>
        <p:spPr>
          <a:xfrm>
            <a:off x="558800" y="1197337"/>
            <a:ext cx="11049000" cy="584775"/>
          </a:xfrm>
          <a:prstGeom prst="rect">
            <a:avLst/>
          </a:prstGeom>
        </p:spPr>
        <p:txBody>
          <a:bodyPr wrap="square">
            <a:spAutoFit/>
          </a:bodyPr>
          <a:lstStyle/>
          <a:p>
            <a:pPr algn="ctr"/>
            <a:r>
              <a:rPr lang="en-US" sz="1600" dirty="0">
                <a:latin typeface="Inter" panose="020B0502030000000004" pitchFamily="34" charset="0"/>
              </a:rPr>
              <a:t>enableHR has a range of online resources available which can be accessed inside the enableHR platform, on their website (</a:t>
            </a:r>
            <a:r>
              <a:rPr lang="en-US" sz="1600" dirty="0">
                <a:latin typeface="Inter" panose="020B0502030000000004" pitchFamily="34" charset="0"/>
                <a:hlinkClick r:id="rId6"/>
              </a:rPr>
              <a:t>www.enableHR.com.au</a:t>
            </a:r>
            <a:r>
              <a:rPr lang="en-US" sz="1600" dirty="0">
                <a:latin typeface="Inter" panose="020B0502030000000004" pitchFamily="34" charset="0"/>
              </a:rPr>
              <a:t> </a:t>
            </a:r>
            <a:r>
              <a:rPr lang="en-US" sz="1600" dirty="0">
                <a:latin typeface="Inter" panose="020B0502030000000004" pitchFamily="34" charset="0"/>
                <a:hlinkClick r:id="rId7"/>
              </a:rPr>
              <a:t>www.enableHR.co.nz</a:t>
            </a:r>
            <a:r>
              <a:rPr lang="en-US" sz="1600" dirty="0">
                <a:latin typeface="Inter" panose="020B0502030000000004" pitchFamily="34" charset="0"/>
              </a:rPr>
              <a:t>) or on the knowledge base.  Think webinars, blogs, articles, eBooks, and more!</a:t>
            </a:r>
            <a:endParaRPr lang="en-AU" sz="1600" dirty="0">
              <a:latin typeface="Inter" panose="020B0502030000000004" pitchFamily="34" charset="0"/>
            </a:endParaRPr>
          </a:p>
        </p:txBody>
      </p:sp>
      <p:pic>
        <p:nvPicPr>
          <p:cNvPr id="9" name="Picture 8">
            <a:extLst>
              <a:ext uri="{FF2B5EF4-FFF2-40B4-BE49-F238E27FC236}">
                <a16:creationId xmlns:a16="http://schemas.microsoft.com/office/drawing/2014/main" id="{B611BEE6-FFE4-4722-8D1E-BE38DC15570B}"/>
              </a:ext>
            </a:extLst>
          </p:cNvPr>
          <p:cNvPicPr>
            <a:picLocks noChangeAspect="1"/>
          </p:cNvPicPr>
          <p:nvPr/>
        </p:nvPicPr>
        <p:blipFill>
          <a:blip r:embed="rId8"/>
          <a:stretch>
            <a:fillRect/>
          </a:stretch>
        </p:blipFill>
        <p:spPr>
          <a:xfrm>
            <a:off x="7589966" y="2222352"/>
            <a:ext cx="3195332" cy="2159548"/>
          </a:xfrm>
          <a:prstGeom prst="rect">
            <a:avLst/>
          </a:prstGeom>
        </p:spPr>
      </p:pic>
      <p:pic>
        <p:nvPicPr>
          <p:cNvPr id="10" name="Picture 9">
            <a:extLst>
              <a:ext uri="{FF2B5EF4-FFF2-40B4-BE49-F238E27FC236}">
                <a16:creationId xmlns:a16="http://schemas.microsoft.com/office/drawing/2014/main" id="{401D63DC-EDFE-4CD7-A900-8C2ED733B11C}"/>
              </a:ext>
            </a:extLst>
          </p:cNvPr>
          <p:cNvPicPr>
            <a:picLocks noChangeAspect="1"/>
          </p:cNvPicPr>
          <p:nvPr/>
        </p:nvPicPr>
        <p:blipFill>
          <a:blip r:embed="rId9"/>
          <a:stretch>
            <a:fillRect/>
          </a:stretch>
        </p:blipFill>
        <p:spPr>
          <a:xfrm>
            <a:off x="7589966" y="4455455"/>
            <a:ext cx="1530680" cy="2112493"/>
          </a:xfrm>
          <a:prstGeom prst="rect">
            <a:avLst/>
          </a:prstGeom>
        </p:spPr>
      </p:pic>
      <p:pic>
        <p:nvPicPr>
          <p:cNvPr id="11" name="Picture 10">
            <a:extLst>
              <a:ext uri="{FF2B5EF4-FFF2-40B4-BE49-F238E27FC236}">
                <a16:creationId xmlns:a16="http://schemas.microsoft.com/office/drawing/2014/main" id="{359AC233-E58D-49F9-B347-E05665AAEA4C}"/>
              </a:ext>
            </a:extLst>
          </p:cNvPr>
          <p:cNvPicPr>
            <a:picLocks noChangeAspect="1"/>
          </p:cNvPicPr>
          <p:nvPr/>
        </p:nvPicPr>
        <p:blipFill>
          <a:blip r:embed="rId10"/>
          <a:stretch>
            <a:fillRect/>
          </a:stretch>
        </p:blipFill>
        <p:spPr>
          <a:xfrm>
            <a:off x="4391140" y="4539814"/>
            <a:ext cx="2958162" cy="2028134"/>
          </a:xfrm>
          <a:prstGeom prst="rect">
            <a:avLst/>
          </a:prstGeom>
        </p:spPr>
      </p:pic>
    </p:spTree>
    <p:extLst>
      <p:ext uri="{BB962C8B-B14F-4D97-AF65-F5344CB8AC3E}">
        <p14:creationId xmlns:p14="http://schemas.microsoft.com/office/powerpoint/2010/main" val="13923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7AFDEB-A023-4A97-A140-E88FFD930581}"/>
              </a:ext>
            </a:extLst>
          </p:cNvPr>
          <p:cNvSpPr txBox="1">
            <a:spLocks/>
          </p:cNvSpPr>
          <p:nvPr/>
        </p:nvSpPr>
        <p:spPr>
          <a:xfrm>
            <a:off x="2013252" y="727238"/>
            <a:ext cx="816549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So, what’s next?</a:t>
            </a:r>
          </a:p>
        </p:txBody>
      </p:sp>
      <p:sp>
        <p:nvSpPr>
          <p:cNvPr id="5" name="Rectangle 4">
            <a:extLst>
              <a:ext uri="{FF2B5EF4-FFF2-40B4-BE49-F238E27FC236}">
                <a16:creationId xmlns:a16="http://schemas.microsoft.com/office/drawing/2014/main" id="{31C08DF9-6011-4845-AAFE-C128DFFC7553}"/>
              </a:ext>
            </a:extLst>
          </p:cNvPr>
          <p:cNvSpPr/>
          <p:nvPr/>
        </p:nvSpPr>
        <p:spPr>
          <a:xfrm>
            <a:off x="815009" y="1457338"/>
            <a:ext cx="10568608" cy="3539430"/>
          </a:xfrm>
          <a:prstGeom prst="rect">
            <a:avLst/>
          </a:prstGeom>
        </p:spPr>
        <p:txBody>
          <a:bodyPr wrap="square">
            <a:spAutoFit/>
          </a:bodyPr>
          <a:lstStyle/>
          <a:p>
            <a:pPr algn="just"/>
            <a:r>
              <a:rPr lang="en-US" sz="1600" b="1" dirty="0">
                <a:latin typeface="Inter" panose="020B0502030000000004" pitchFamily="34" charset="0"/>
              </a:rPr>
              <a:t>enableHR Training: </a:t>
            </a:r>
            <a:r>
              <a:rPr lang="en-AU" sz="1600" dirty="0">
                <a:highlight>
                  <a:srgbClr val="FFFF00"/>
                </a:highlight>
                <a:latin typeface="Inter" panose="020B0502030000000004" pitchFamily="34" charset="0"/>
              </a:rPr>
              <a:t>[Explain how you will roll out training – who will get it, when, and what it will consist of, e.g. workshop, online, etc.]</a:t>
            </a:r>
            <a:endParaRPr lang="en-US" sz="1600" dirty="0">
              <a:highlight>
                <a:srgbClr val="FFFF00"/>
              </a:highlight>
              <a:latin typeface="Inter" panose="020B0502030000000004" pitchFamily="34" charset="0"/>
            </a:endParaRPr>
          </a:p>
          <a:p>
            <a:pPr algn="just"/>
            <a:endParaRPr lang="en-US" sz="1600" b="1" dirty="0">
              <a:latin typeface="Inter" panose="020B0502030000000004" pitchFamily="34" charset="0"/>
            </a:endParaRPr>
          </a:p>
          <a:p>
            <a:pPr algn="just"/>
            <a:r>
              <a:rPr lang="en-US" sz="1600" b="1" dirty="0">
                <a:latin typeface="Inter" panose="020B0502030000000004" pitchFamily="34" charset="0"/>
              </a:rPr>
              <a:t>Your log in details: </a:t>
            </a:r>
            <a:r>
              <a:rPr lang="en-US" sz="1600" dirty="0">
                <a:latin typeface="Inter" panose="020B0502030000000004" pitchFamily="34" charset="0"/>
              </a:rPr>
              <a:t>Managers will receive log in details via email on [</a:t>
            </a:r>
            <a:r>
              <a:rPr lang="en-US" sz="1600" dirty="0">
                <a:highlight>
                  <a:srgbClr val="FFFF00"/>
                </a:highlight>
                <a:latin typeface="Inter" panose="020B0502030000000004" pitchFamily="34" charset="0"/>
              </a:rPr>
              <a:t>insert time period</a:t>
            </a:r>
            <a:r>
              <a:rPr lang="en-US" sz="1600" dirty="0">
                <a:latin typeface="Inter" panose="020B0502030000000004" pitchFamily="34" charset="0"/>
              </a:rPr>
              <a:t>].</a:t>
            </a:r>
          </a:p>
          <a:p>
            <a:pPr algn="just"/>
            <a:endParaRPr lang="en-US" sz="1600" dirty="0">
              <a:latin typeface="Inter" panose="020B0502030000000004" pitchFamily="34" charset="0"/>
            </a:endParaRPr>
          </a:p>
          <a:p>
            <a:pPr algn="just"/>
            <a:r>
              <a:rPr lang="en-US" sz="1600" b="1" dirty="0" err="1">
                <a:latin typeface="Inter" panose="020B0502030000000004" pitchFamily="34" charset="0"/>
              </a:rPr>
              <a:t>eSS</a:t>
            </a:r>
            <a:r>
              <a:rPr lang="en-US" sz="1600" b="1" dirty="0">
                <a:latin typeface="Inter" panose="020B0502030000000004" pitchFamily="34" charset="0"/>
              </a:rPr>
              <a:t> log in details</a:t>
            </a:r>
            <a:r>
              <a:rPr lang="en-US" sz="1600" dirty="0">
                <a:latin typeface="Inter" panose="020B0502030000000004" pitchFamily="34" charset="0"/>
              </a:rPr>
              <a:t>: Your employees will receive their log in details via email on [</a:t>
            </a:r>
            <a:r>
              <a:rPr lang="en-US" sz="1600" dirty="0">
                <a:highlight>
                  <a:srgbClr val="FFFF00"/>
                </a:highlight>
                <a:latin typeface="Inter" panose="020B0502030000000004" pitchFamily="34" charset="0"/>
              </a:rPr>
              <a:t>insert time period</a:t>
            </a:r>
            <a:r>
              <a:rPr lang="en-US" sz="1600" dirty="0">
                <a:latin typeface="Inter" panose="020B0502030000000004" pitchFamily="34" charset="0"/>
              </a:rPr>
              <a:t>].</a:t>
            </a:r>
          </a:p>
          <a:p>
            <a:pPr algn="just"/>
            <a:endParaRPr lang="en-US" sz="1600" dirty="0">
              <a:latin typeface="Inter" panose="020B0502030000000004" pitchFamily="34" charset="0"/>
            </a:endParaRPr>
          </a:p>
          <a:p>
            <a:pPr algn="just"/>
            <a:r>
              <a:rPr lang="en-US" sz="1600" b="1" dirty="0">
                <a:latin typeface="Inter" panose="020B0502030000000004" pitchFamily="34" charset="0"/>
              </a:rPr>
              <a:t>Action the set tasks</a:t>
            </a:r>
            <a:r>
              <a:rPr lang="en-US" sz="1600" dirty="0">
                <a:latin typeface="Inter" panose="020B0502030000000004" pitchFamily="34" charset="0"/>
              </a:rPr>
              <a:t>:  As a Manager, it is really important that you complete the actions set out in your welcome email. You will also need to ensure that your employees also complete their actions within </a:t>
            </a:r>
            <a:r>
              <a:rPr lang="en-US" sz="1600" dirty="0" err="1">
                <a:latin typeface="Inter" panose="020B0502030000000004" pitchFamily="34" charset="0"/>
              </a:rPr>
              <a:t>eSS</a:t>
            </a:r>
            <a:r>
              <a:rPr lang="en-US" sz="1600" dirty="0">
                <a:latin typeface="Inter" panose="020B0502030000000004" pitchFamily="34" charset="0"/>
              </a:rPr>
              <a:t>.  These tasks will provide a warm introduction to enableHR and will help you to </a:t>
            </a:r>
            <a:r>
              <a:rPr lang="en-US" sz="1600" dirty="0" err="1">
                <a:latin typeface="Inter" panose="020B0502030000000004" pitchFamily="34" charset="0"/>
              </a:rPr>
              <a:t>familiarise</a:t>
            </a:r>
            <a:r>
              <a:rPr lang="en-US" sz="1600" dirty="0">
                <a:latin typeface="Inter" panose="020B0502030000000004" pitchFamily="34" charset="0"/>
              </a:rPr>
              <a:t> everyone with enableHR.</a:t>
            </a:r>
          </a:p>
          <a:p>
            <a:pPr algn="just"/>
            <a:endParaRPr lang="en-US" sz="1600" dirty="0">
              <a:latin typeface="Inter" panose="020B0502030000000004" pitchFamily="34" charset="0"/>
            </a:endParaRPr>
          </a:p>
          <a:p>
            <a:pPr algn="just"/>
            <a:r>
              <a:rPr lang="en-US" sz="1600" b="1" dirty="0">
                <a:latin typeface="Inter" panose="020B0502030000000004" pitchFamily="34" charset="0"/>
              </a:rPr>
              <a:t>On-Going Employee Management: </a:t>
            </a:r>
            <a:r>
              <a:rPr lang="en-US" sz="1600" dirty="0">
                <a:latin typeface="Inter" panose="020B0502030000000004" pitchFamily="34" charset="0"/>
              </a:rPr>
              <a:t>You can then start to use enableHR in order to manage your employees going forward.</a:t>
            </a:r>
            <a:r>
              <a:rPr lang="en-AU" sz="1600" dirty="0">
                <a:highlight>
                  <a:srgbClr val="FFFF00"/>
                </a:highlight>
                <a:latin typeface="Inter" panose="020B0502030000000004" pitchFamily="34" charset="0"/>
              </a:rPr>
              <a:t> [Explain your expectations of them going forward in relation enableHR]</a:t>
            </a:r>
            <a:endParaRPr lang="en-US" sz="1600" b="1" dirty="0">
              <a:latin typeface="Inter" panose="020B0502030000000004" pitchFamily="34" charset="0"/>
            </a:endParaRPr>
          </a:p>
          <a:p>
            <a:pPr algn="just"/>
            <a:endParaRPr lang="en-US" sz="1600" dirty="0">
              <a:latin typeface="Inter" panose="020B0502030000000004" pitchFamily="34" charset="0"/>
            </a:endParaRPr>
          </a:p>
        </p:txBody>
      </p:sp>
    </p:spTree>
    <p:extLst>
      <p:ext uri="{BB962C8B-B14F-4D97-AF65-F5344CB8AC3E}">
        <p14:creationId xmlns:p14="http://schemas.microsoft.com/office/powerpoint/2010/main" val="380609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CE8B28-BF55-48AC-AF86-56206046FE62}"/>
              </a:ext>
            </a:extLst>
          </p:cNvPr>
          <p:cNvSpPr/>
          <p:nvPr/>
        </p:nvSpPr>
        <p:spPr>
          <a:xfrm>
            <a:off x="236560" y="2284627"/>
            <a:ext cx="11449050" cy="338554"/>
          </a:xfrm>
          <a:prstGeom prst="rect">
            <a:avLst/>
          </a:prstGeom>
        </p:spPr>
        <p:txBody>
          <a:bodyPr wrap="square">
            <a:spAutoFit/>
          </a:bodyPr>
          <a:lstStyle/>
          <a:p>
            <a:pPr algn="ctr"/>
            <a:r>
              <a:rPr lang="en-US" sz="1600" dirty="0">
                <a:highlight>
                  <a:srgbClr val="FFFF00"/>
                </a:highlight>
                <a:latin typeface="Inter" panose="020B0502030000000004" pitchFamily="34" charset="0"/>
              </a:rPr>
              <a:t>[INSERT NAMES OF YOUR CHAMPIONS HERE AND THEIR CONTACT INFORMATION]</a:t>
            </a:r>
            <a:endParaRPr lang="en-AU" sz="1600" dirty="0">
              <a:highlight>
                <a:srgbClr val="FFFF00"/>
              </a:highlight>
              <a:latin typeface="Inter" panose="020B0502030000000004" pitchFamily="34" charset="0"/>
            </a:endParaRPr>
          </a:p>
        </p:txBody>
      </p:sp>
      <p:sp>
        <p:nvSpPr>
          <p:cNvPr id="4" name="Title 1">
            <a:extLst>
              <a:ext uri="{FF2B5EF4-FFF2-40B4-BE49-F238E27FC236}">
                <a16:creationId xmlns:a16="http://schemas.microsoft.com/office/drawing/2014/main" id="{BD7AFDEB-A023-4A97-A140-E88FFD930581}"/>
              </a:ext>
            </a:extLst>
          </p:cNvPr>
          <p:cNvSpPr txBox="1">
            <a:spLocks/>
          </p:cNvSpPr>
          <p:nvPr/>
        </p:nvSpPr>
        <p:spPr>
          <a:xfrm>
            <a:off x="2013252" y="727238"/>
            <a:ext cx="816549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For help with the software, please ask your champions </a:t>
            </a:r>
          </a:p>
        </p:txBody>
      </p:sp>
      <p:pic>
        <p:nvPicPr>
          <p:cNvPr id="6" name="Picture 5" descr="A picture containing toy, doll, standing, person&#10;&#10;Description automatically generated">
            <a:extLst>
              <a:ext uri="{FF2B5EF4-FFF2-40B4-BE49-F238E27FC236}">
                <a16:creationId xmlns:a16="http://schemas.microsoft.com/office/drawing/2014/main" id="{D3B5E278-7D8D-4EDD-AE38-B1AA4FD1D36A}"/>
              </a:ext>
            </a:extLst>
          </p:cNvPr>
          <p:cNvPicPr>
            <a:picLocks noChangeAspect="1"/>
          </p:cNvPicPr>
          <p:nvPr/>
        </p:nvPicPr>
        <p:blipFill>
          <a:blip r:embed="rId2"/>
          <a:stretch>
            <a:fillRect/>
          </a:stretch>
        </p:blipFill>
        <p:spPr>
          <a:xfrm>
            <a:off x="3648075" y="3592520"/>
            <a:ext cx="5353050" cy="2962537"/>
          </a:xfrm>
          <a:prstGeom prst="rect">
            <a:avLst/>
          </a:prstGeom>
        </p:spPr>
      </p:pic>
    </p:spTree>
    <p:extLst>
      <p:ext uri="{BB962C8B-B14F-4D97-AF65-F5344CB8AC3E}">
        <p14:creationId xmlns:p14="http://schemas.microsoft.com/office/powerpoint/2010/main" val="9737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7AFDEB-A023-4A97-A140-E88FFD930581}"/>
              </a:ext>
            </a:extLst>
          </p:cNvPr>
          <p:cNvSpPr txBox="1">
            <a:spLocks/>
          </p:cNvSpPr>
          <p:nvPr/>
        </p:nvSpPr>
        <p:spPr>
          <a:xfrm>
            <a:off x="1899049" y="928232"/>
            <a:ext cx="816549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Follow enableHR on social media! </a:t>
            </a:r>
          </a:p>
        </p:txBody>
      </p:sp>
      <p:pic>
        <p:nvPicPr>
          <p:cNvPr id="5" name="Picture 2" descr="Circle, linkedin, logo, media, network, share, social icon">
            <a:hlinkClick r:id="rId2"/>
            <a:extLst>
              <a:ext uri="{FF2B5EF4-FFF2-40B4-BE49-F238E27FC236}">
                <a16:creationId xmlns:a16="http://schemas.microsoft.com/office/drawing/2014/main" id="{C18717B7-CDF5-4A6C-BDE5-E3320EE8A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49" y="2353106"/>
            <a:ext cx="1047600" cy="104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cebook icon">
            <a:hlinkClick r:id="rId4"/>
            <a:extLst>
              <a:ext uri="{FF2B5EF4-FFF2-40B4-BE49-F238E27FC236}">
                <a16:creationId xmlns:a16="http://schemas.microsoft.com/office/drawing/2014/main" id="{56800A2F-AAD8-4FB0-9087-525430493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142" y="2380587"/>
            <a:ext cx="1047600" cy="104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rcle, twitter icon">
            <a:hlinkClick r:id="rId6"/>
            <a:extLst>
              <a:ext uri="{FF2B5EF4-FFF2-40B4-BE49-F238E27FC236}">
                <a16:creationId xmlns:a16="http://schemas.microsoft.com/office/drawing/2014/main" id="{ECA5492E-AE51-41E1-A617-7AA664800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277" y="2380587"/>
            <a:ext cx="1047600" cy="1047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or, instagram, instagram new design, logo, social media icon">
            <a:hlinkClick r:id="rId8"/>
            <a:extLst>
              <a:ext uri="{FF2B5EF4-FFF2-40B4-BE49-F238E27FC236}">
                <a16:creationId xmlns:a16="http://schemas.microsoft.com/office/drawing/2014/main" id="{CA1C4E93-3A6E-48A2-A0ED-D20C4CE8E6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969" y="2380587"/>
            <a:ext cx="1047600" cy="1047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Youtube icon">
            <a:hlinkClick r:id="rId10"/>
            <a:extLst>
              <a:ext uri="{FF2B5EF4-FFF2-40B4-BE49-F238E27FC236}">
                <a16:creationId xmlns:a16="http://schemas.microsoft.com/office/drawing/2014/main" id="{BC7F4C32-3C5B-460F-9BAB-3F96CB7A7F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6449" y="2380587"/>
            <a:ext cx="1047600" cy="104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44F6CC-2E3A-4DB1-9928-EE7119534F9E}"/>
              </a:ext>
            </a:extLst>
          </p:cNvPr>
          <p:cNvSpPr/>
          <p:nvPr/>
        </p:nvSpPr>
        <p:spPr>
          <a:xfrm>
            <a:off x="5201957" y="3944986"/>
            <a:ext cx="1494320" cy="400110"/>
          </a:xfrm>
          <a:prstGeom prst="rect">
            <a:avLst/>
          </a:prstGeom>
        </p:spPr>
        <p:txBody>
          <a:bodyPr wrap="none">
            <a:spAutoFit/>
          </a:bodyPr>
          <a:lstStyle/>
          <a:p>
            <a:pPr algn="ctr"/>
            <a:r>
              <a:rPr lang="en-AU" sz="1000" dirty="0"/>
              <a:t>twitter.com/enableHR</a:t>
            </a:r>
          </a:p>
          <a:p>
            <a:pPr algn="ctr"/>
            <a:r>
              <a:rPr lang="en-AU" sz="1000" dirty="0"/>
              <a:t>twitter.com/enableHRNZ</a:t>
            </a:r>
          </a:p>
        </p:txBody>
      </p:sp>
      <p:sp>
        <p:nvSpPr>
          <p:cNvPr id="6" name="Rectangle 5">
            <a:extLst>
              <a:ext uri="{FF2B5EF4-FFF2-40B4-BE49-F238E27FC236}">
                <a16:creationId xmlns:a16="http://schemas.microsoft.com/office/drawing/2014/main" id="{F5261994-0199-416B-B909-098884C360BC}"/>
              </a:ext>
            </a:extLst>
          </p:cNvPr>
          <p:cNvSpPr/>
          <p:nvPr/>
        </p:nvSpPr>
        <p:spPr>
          <a:xfrm>
            <a:off x="624716" y="3944986"/>
            <a:ext cx="1893467" cy="246221"/>
          </a:xfrm>
          <a:prstGeom prst="rect">
            <a:avLst/>
          </a:prstGeom>
        </p:spPr>
        <p:txBody>
          <a:bodyPr wrap="none">
            <a:spAutoFit/>
          </a:bodyPr>
          <a:lstStyle/>
          <a:p>
            <a:pPr algn="ctr"/>
            <a:r>
              <a:rPr lang="en-AU" sz="1000" dirty="0"/>
              <a:t>linkedin.com/company/enablehr</a:t>
            </a:r>
          </a:p>
        </p:txBody>
      </p:sp>
      <p:sp>
        <p:nvSpPr>
          <p:cNvPr id="7" name="Rectangle 6">
            <a:extLst>
              <a:ext uri="{FF2B5EF4-FFF2-40B4-BE49-F238E27FC236}">
                <a16:creationId xmlns:a16="http://schemas.microsoft.com/office/drawing/2014/main" id="{3423BC40-BAF7-495A-8DB4-DAED2871E772}"/>
              </a:ext>
            </a:extLst>
          </p:cNvPr>
          <p:cNvSpPr/>
          <p:nvPr/>
        </p:nvSpPr>
        <p:spPr>
          <a:xfrm>
            <a:off x="2915634" y="3944985"/>
            <a:ext cx="1625766" cy="400110"/>
          </a:xfrm>
          <a:prstGeom prst="rect">
            <a:avLst/>
          </a:prstGeom>
        </p:spPr>
        <p:txBody>
          <a:bodyPr wrap="none">
            <a:spAutoFit/>
          </a:bodyPr>
          <a:lstStyle/>
          <a:p>
            <a:pPr algn="ctr"/>
            <a:r>
              <a:rPr lang="en-AU" sz="1000" dirty="0"/>
              <a:t>facebook.com/</a:t>
            </a:r>
            <a:r>
              <a:rPr lang="en-AU" sz="1000" dirty="0" err="1"/>
              <a:t>enableHRAU</a:t>
            </a:r>
            <a:endParaRPr lang="en-AU" sz="1000" dirty="0"/>
          </a:p>
          <a:p>
            <a:pPr algn="ctr"/>
            <a:r>
              <a:rPr lang="en-AU" sz="1000" dirty="0"/>
              <a:t>facebook.com/enableHRNZ</a:t>
            </a:r>
          </a:p>
        </p:txBody>
      </p:sp>
      <p:sp>
        <p:nvSpPr>
          <p:cNvPr id="8" name="Rectangle 7">
            <a:extLst>
              <a:ext uri="{FF2B5EF4-FFF2-40B4-BE49-F238E27FC236}">
                <a16:creationId xmlns:a16="http://schemas.microsoft.com/office/drawing/2014/main" id="{7396FA24-54AC-4A52-9E7F-AC6BB433C74D}"/>
              </a:ext>
            </a:extLst>
          </p:cNvPr>
          <p:cNvSpPr/>
          <p:nvPr/>
        </p:nvSpPr>
        <p:spPr>
          <a:xfrm>
            <a:off x="7257461" y="3944986"/>
            <a:ext cx="1653017" cy="246221"/>
          </a:xfrm>
          <a:prstGeom prst="rect">
            <a:avLst/>
          </a:prstGeom>
        </p:spPr>
        <p:txBody>
          <a:bodyPr wrap="none">
            <a:spAutoFit/>
          </a:bodyPr>
          <a:lstStyle/>
          <a:p>
            <a:pPr algn="ctr"/>
            <a:r>
              <a:rPr lang="en-AU" sz="1000" dirty="0"/>
              <a:t>instagram.com/_enablehr_/</a:t>
            </a:r>
          </a:p>
        </p:txBody>
      </p:sp>
      <p:sp>
        <p:nvSpPr>
          <p:cNvPr id="9" name="Rectangle 8">
            <a:extLst>
              <a:ext uri="{FF2B5EF4-FFF2-40B4-BE49-F238E27FC236}">
                <a16:creationId xmlns:a16="http://schemas.microsoft.com/office/drawing/2014/main" id="{8B174406-92D8-4E5C-ADB2-3AE746DD763C}"/>
              </a:ext>
            </a:extLst>
          </p:cNvPr>
          <p:cNvSpPr/>
          <p:nvPr/>
        </p:nvSpPr>
        <p:spPr>
          <a:xfrm>
            <a:off x="9307929" y="3944986"/>
            <a:ext cx="1967205" cy="246221"/>
          </a:xfrm>
          <a:prstGeom prst="rect">
            <a:avLst/>
          </a:prstGeom>
        </p:spPr>
        <p:txBody>
          <a:bodyPr wrap="none">
            <a:spAutoFit/>
          </a:bodyPr>
          <a:lstStyle/>
          <a:p>
            <a:r>
              <a:rPr lang="en-AU" sz="1000" dirty="0"/>
              <a:t>youtube.com/user/enablehrdemo</a:t>
            </a:r>
          </a:p>
        </p:txBody>
      </p:sp>
    </p:spTree>
    <p:extLst>
      <p:ext uri="{BB962C8B-B14F-4D97-AF65-F5344CB8AC3E}">
        <p14:creationId xmlns:p14="http://schemas.microsoft.com/office/powerpoint/2010/main" val="2695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BF77E-70BF-4440-A136-E85CA1E573DD}"/>
              </a:ext>
            </a:extLst>
          </p:cNvPr>
          <p:cNvSpPr txBox="1"/>
          <p:nvPr/>
        </p:nvSpPr>
        <p:spPr>
          <a:xfrm>
            <a:off x="3808908" y="2277417"/>
            <a:ext cx="4466672" cy="553998"/>
          </a:xfrm>
          <a:prstGeom prst="rect">
            <a:avLst/>
          </a:prstGeom>
          <a:noFill/>
        </p:spPr>
        <p:txBody>
          <a:bodyPr wrap="none" rtlCol="0">
            <a:spAutoFit/>
          </a:bodyPr>
          <a:lstStyle/>
          <a:p>
            <a:r>
              <a:rPr lang="en-US" sz="3000" b="1" dirty="0">
                <a:solidFill>
                  <a:schemeClr val="bg1"/>
                </a:solidFill>
                <a:latin typeface="Inter" panose="020B0502030000000004" pitchFamily="34" charset="0"/>
                <a:ea typeface="Inter" panose="020B0502030000000004" pitchFamily="34" charset="0"/>
              </a:rPr>
              <a:t>For more information visit:</a:t>
            </a:r>
          </a:p>
        </p:txBody>
      </p:sp>
      <p:sp>
        <p:nvSpPr>
          <p:cNvPr id="4" name="Rectangle 3">
            <a:extLst>
              <a:ext uri="{FF2B5EF4-FFF2-40B4-BE49-F238E27FC236}">
                <a16:creationId xmlns:a16="http://schemas.microsoft.com/office/drawing/2014/main" id="{CBEC0573-849B-474E-93D2-501610FA105B}"/>
              </a:ext>
            </a:extLst>
          </p:cNvPr>
          <p:cNvSpPr/>
          <p:nvPr/>
        </p:nvSpPr>
        <p:spPr>
          <a:xfrm>
            <a:off x="1365225" y="3679390"/>
            <a:ext cx="3695755" cy="553998"/>
          </a:xfrm>
          <a:prstGeom prst="rect">
            <a:avLst/>
          </a:prstGeom>
        </p:spPr>
        <p:txBody>
          <a:bodyPr wrap="none">
            <a:spAutoFit/>
          </a:bodyPr>
          <a:lstStyle/>
          <a:p>
            <a:pPr algn="ctr"/>
            <a:r>
              <a:rPr lang="en-AU" sz="3000" dirty="0">
                <a:solidFill>
                  <a:schemeClr val="bg1">
                    <a:lumMod val="95000"/>
                  </a:schemeClr>
                </a:solidFill>
                <a:latin typeface="Inter" panose="020B0502030000000004"/>
              </a:rPr>
              <a:t>www.enablehr.com.au</a:t>
            </a:r>
          </a:p>
        </p:txBody>
      </p:sp>
      <p:sp>
        <p:nvSpPr>
          <p:cNvPr id="5" name="Rectangle 4">
            <a:extLst>
              <a:ext uri="{FF2B5EF4-FFF2-40B4-BE49-F238E27FC236}">
                <a16:creationId xmlns:a16="http://schemas.microsoft.com/office/drawing/2014/main" id="{783C9534-FE9A-4D3E-845F-4FE43DF197CA}"/>
              </a:ext>
            </a:extLst>
          </p:cNvPr>
          <p:cNvSpPr/>
          <p:nvPr/>
        </p:nvSpPr>
        <p:spPr>
          <a:xfrm>
            <a:off x="6597621" y="3679390"/>
            <a:ext cx="3355919" cy="553998"/>
          </a:xfrm>
          <a:prstGeom prst="rect">
            <a:avLst/>
          </a:prstGeom>
        </p:spPr>
        <p:txBody>
          <a:bodyPr wrap="none">
            <a:spAutoFit/>
          </a:bodyPr>
          <a:lstStyle/>
          <a:p>
            <a:pPr algn="ctr"/>
            <a:r>
              <a:rPr lang="en-AU" sz="3000" dirty="0">
                <a:solidFill>
                  <a:schemeClr val="bg1">
                    <a:lumMod val="95000"/>
                  </a:schemeClr>
                </a:solidFill>
                <a:latin typeface="Inter" panose="020B0502030000000004"/>
              </a:rPr>
              <a:t>www.enablehr.co.nz</a:t>
            </a:r>
          </a:p>
        </p:txBody>
      </p:sp>
    </p:spTree>
    <p:extLst>
      <p:ext uri="{BB962C8B-B14F-4D97-AF65-F5344CB8AC3E}">
        <p14:creationId xmlns:p14="http://schemas.microsoft.com/office/powerpoint/2010/main" val="374233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9B537E-9691-4087-83FD-47B85A3C67B9}"/>
              </a:ext>
            </a:extLst>
          </p:cNvPr>
          <p:cNvSpPr txBox="1">
            <a:spLocks/>
          </p:cNvSpPr>
          <p:nvPr/>
        </p:nvSpPr>
        <p:spPr>
          <a:xfrm>
            <a:off x="4822440" y="1841617"/>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Why enableHR? </a:t>
            </a:r>
          </a:p>
        </p:txBody>
      </p:sp>
      <p:pic>
        <p:nvPicPr>
          <p:cNvPr id="5" name="Picture 4" descr="A picture containing shirt, room&#10;&#10;Description automatically generated">
            <a:extLst>
              <a:ext uri="{FF2B5EF4-FFF2-40B4-BE49-F238E27FC236}">
                <a16:creationId xmlns:a16="http://schemas.microsoft.com/office/drawing/2014/main" id="{17D0BC5F-8C36-46FD-89CC-FA8A5D58E980}"/>
              </a:ext>
            </a:extLst>
          </p:cNvPr>
          <p:cNvPicPr>
            <a:picLocks noChangeAspect="1"/>
          </p:cNvPicPr>
          <p:nvPr/>
        </p:nvPicPr>
        <p:blipFill>
          <a:blip r:embed="rId2"/>
          <a:stretch>
            <a:fillRect/>
          </a:stretch>
        </p:blipFill>
        <p:spPr>
          <a:xfrm>
            <a:off x="750628" y="1385599"/>
            <a:ext cx="3564197" cy="3564197"/>
          </a:xfrm>
          <a:prstGeom prst="rect">
            <a:avLst/>
          </a:prstGeom>
        </p:spPr>
      </p:pic>
      <p:sp>
        <p:nvSpPr>
          <p:cNvPr id="6" name="Rectangle 5">
            <a:extLst>
              <a:ext uri="{FF2B5EF4-FFF2-40B4-BE49-F238E27FC236}">
                <a16:creationId xmlns:a16="http://schemas.microsoft.com/office/drawing/2014/main" id="{379E32C6-23D7-1145-8090-C7F265769496}"/>
              </a:ext>
            </a:extLst>
          </p:cNvPr>
          <p:cNvSpPr/>
          <p:nvPr/>
        </p:nvSpPr>
        <p:spPr>
          <a:xfrm>
            <a:off x="4822440" y="2782571"/>
            <a:ext cx="6618932" cy="830997"/>
          </a:xfrm>
          <a:prstGeom prst="rect">
            <a:avLst/>
          </a:prstGeom>
        </p:spPr>
        <p:txBody>
          <a:bodyPr wrap="square">
            <a:spAutoFit/>
          </a:bodyPr>
          <a:lstStyle/>
          <a:p>
            <a:pPr algn="just">
              <a:spcBef>
                <a:spcPts val="600"/>
              </a:spcBef>
            </a:pPr>
            <a:r>
              <a:rPr lang="en-AU" sz="1600" dirty="0">
                <a:latin typeface="Inter" panose="020B0502030000000004" pitchFamily="34" charset="0"/>
              </a:rPr>
              <a:t>We’ve introduced this new software because it will speed up and simplify a lot of routine HR administration, make record-keeping and compliance easier, and provide us all with many useful HR and safety tools and resources. </a:t>
            </a:r>
            <a:endParaRPr lang="en-US" sz="1600" dirty="0">
              <a:latin typeface="Inter" panose="020B0502030000000004" pitchFamily="34" charset="0"/>
            </a:endParaRPr>
          </a:p>
        </p:txBody>
      </p:sp>
    </p:spTree>
    <p:extLst>
      <p:ext uri="{BB962C8B-B14F-4D97-AF65-F5344CB8AC3E}">
        <p14:creationId xmlns:p14="http://schemas.microsoft.com/office/powerpoint/2010/main" val="203154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7AB58F-CA8B-4243-9119-1919714554C8}"/>
              </a:ext>
            </a:extLst>
          </p:cNvPr>
          <p:cNvSpPr/>
          <p:nvPr/>
        </p:nvSpPr>
        <p:spPr>
          <a:xfrm>
            <a:off x="363793" y="1748115"/>
            <a:ext cx="8013290" cy="4570482"/>
          </a:xfrm>
          <a:prstGeom prst="rect">
            <a:avLst/>
          </a:prstGeom>
        </p:spPr>
        <p:txBody>
          <a:bodyPr wrap="square">
            <a:spAutoFit/>
          </a:bodyPr>
          <a:lstStyle/>
          <a:p>
            <a:pPr algn="just">
              <a:spcBef>
                <a:spcPts val="600"/>
              </a:spcBef>
              <a:spcAft>
                <a:spcPts val="0"/>
              </a:spcAft>
            </a:pPr>
            <a:r>
              <a:rPr lang="en-US" sz="1600" dirty="0">
                <a:latin typeface="Inter" panose="020B0502030000000004" pitchFamily="34" charset="0"/>
              </a:rPr>
              <a:t>enableHR is a cloud-based HR software designed to make HR simple! In a nutshell, enableHR:</a:t>
            </a:r>
          </a:p>
          <a:p>
            <a:pPr algn="just">
              <a:spcBef>
                <a:spcPts val="600"/>
              </a:spcBef>
              <a:spcAft>
                <a:spcPts val="0"/>
              </a:spcAft>
            </a:pPr>
            <a:r>
              <a:rPr lang="en-US" sz="1600" b="1" dirty="0">
                <a:latin typeface="Inter" panose="020B0502030000000004" pitchFamily="34" charset="0"/>
              </a:rPr>
              <a:t>Makes us compliant </a:t>
            </a:r>
            <a:r>
              <a:rPr lang="en-US" sz="1600" dirty="0">
                <a:latin typeface="Inter" panose="020B0502030000000004" pitchFamily="34" charset="0"/>
              </a:rPr>
              <a:t>– compliance is complex, and it can be easy to make a mistake, misinterpret an award or miss the latest amendment to some regulation or other. </a:t>
            </a:r>
            <a:r>
              <a:rPr lang="en-AU" sz="1600" dirty="0">
                <a:latin typeface="Inter" panose="020B0502030000000004" pitchFamily="34" charset="0"/>
              </a:rPr>
              <a:t>With the resources inside enableHR, we now have everything we need to be 100% compliant.</a:t>
            </a:r>
          </a:p>
          <a:p>
            <a:pPr algn="just">
              <a:spcBef>
                <a:spcPts val="600"/>
              </a:spcBef>
            </a:pPr>
            <a:r>
              <a:rPr lang="en-AU" sz="1600" b="1" dirty="0">
                <a:latin typeface="Inter" panose="020B0502030000000004" pitchFamily="34" charset="0"/>
              </a:rPr>
              <a:t>Save time, efficiency and productivity </a:t>
            </a:r>
            <a:r>
              <a:rPr lang="en-AU" sz="1600" dirty="0">
                <a:latin typeface="Inter" panose="020B0502030000000004" pitchFamily="34" charset="0"/>
              </a:rPr>
              <a:t>– this software will help us to focus on our people, not the time-consuming HR admin tasks! It’ll save us time, make managing our employees easier, and let us get on with running and growing the business.</a:t>
            </a:r>
          </a:p>
          <a:p>
            <a:pPr algn="just">
              <a:spcBef>
                <a:spcPts val="600"/>
              </a:spcBef>
              <a:spcAft>
                <a:spcPts val="0"/>
              </a:spcAft>
            </a:pPr>
            <a:r>
              <a:rPr lang="en-AU" sz="1600" b="1" dirty="0">
                <a:latin typeface="Inter" panose="020B0502030000000004" pitchFamily="34" charset="0"/>
              </a:rPr>
              <a:t>Secure and reliable </a:t>
            </a:r>
            <a:r>
              <a:rPr lang="en-AU" sz="1600" dirty="0">
                <a:latin typeface="Inter" panose="020B0502030000000004" pitchFamily="34" charset="0"/>
              </a:rPr>
              <a:t>– enableHR is hosted by Amazon Web Services, delivering speed, security and reliability. Our information is backed up in multiple locations in Australia. Whether stored or moving, our data is kept safe and encrypted with layers of industry-leading encryption and role-based access permissions.</a:t>
            </a:r>
          </a:p>
          <a:p>
            <a:pPr algn="just">
              <a:spcBef>
                <a:spcPts val="600"/>
              </a:spcBef>
              <a:spcAft>
                <a:spcPts val="0"/>
              </a:spcAft>
            </a:pPr>
            <a:r>
              <a:rPr lang="en-AU" sz="1600" b="1" dirty="0">
                <a:latin typeface="Inter" panose="020B0502030000000004" pitchFamily="34" charset="0"/>
              </a:rPr>
              <a:t>Access to excellent support </a:t>
            </a:r>
            <a:r>
              <a:rPr lang="en-AU" sz="1600" dirty="0">
                <a:latin typeface="Inter" panose="020B0502030000000004" pitchFamily="34" charset="0"/>
              </a:rPr>
              <a:t>– enableHR has a team of experts – Client Success – they will be there should we need help with the software, training or any other questions we have. </a:t>
            </a:r>
          </a:p>
          <a:p>
            <a:pPr>
              <a:spcBef>
                <a:spcPts val="600"/>
              </a:spcBef>
              <a:spcAft>
                <a:spcPts val="0"/>
              </a:spcAft>
            </a:pPr>
            <a:endParaRPr lang="en-AU" sz="1600" dirty="0">
              <a:latin typeface="Inter" panose="020B0502030000000004" pitchFamily="34" charset="0"/>
            </a:endParaRPr>
          </a:p>
          <a:p>
            <a:pPr>
              <a:spcBef>
                <a:spcPts val="600"/>
              </a:spcBef>
              <a:spcAft>
                <a:spcPts val="0"/>
              </a:spcAft>
            </a:pPr>
            <a:endParaRPr lang="en-AU" sz="1600" dirty="0">
              <a:latin typeface="Inter" panose="020B0502030000000004" pitchFamily="34" charset="0"/>
            </a:endParaRPr>
          </a:p>
          <a:p>
            <a:pPr>
              <a:spcBef>
                <a:spcPts val="600"/>
              </a:spcBef>
              <a:spcAft>
                <a:spcPts val="0"/>
              </a:spcAft>
            </a:pPr>
            <a:endParaRPr lang="en-US" sz="1600" dirty="0">
              <a:latin typeface="Inter" panose="020B0502030000000004" pitchFamily="34" charset="0"/>
            </a:endParaRPr>
          </a:p>
        </p:txBody>
      </p:sp>
      <p:sp>
        <p:nvSpPr>
          <p:cNvPr id="3" name="Title 1">
            <a:extLst>
              <a:ext uri="{FF2B5EF4-FFF2-40B4-BE49-F238E27FC236}">
                <a16:creationId xmlns:a16="http://schemas.microsoft.com/office/drawing/2014/main" id="{309B537E-9691-4087-83FD-47B85A3C67B9}"/>
              </a:ext>
            </a:extLst>
          </p:cNvPr>
          <p:cNvSpPr txBox="1">
            <a:spLocks/>
          </p:cNvSpPr>
          <p:nvPr/>
        </p:nvSpPr>
        <p:spPr>
          <a:xfrm>
            <a:off x="363793" y="804332"/>
            <a:ext cx="4186110" cy="97967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What is enableHR?</a:t>
            </a:r>
          </a:p>
        </p:txBody>
      </p:sp>
      <p:pic>
        <p:nvPicPr>
          <p:cNvPr id="6" name="Picture 5" descr="A picture containing clock&#10;&#10;Description automatically generated">
            <a:extLst>
              <a:ext uri="{FF2B5EF4-FFF2-40B4-BE49-F238E27FC236}">
                <a16:creationId xmlns:a16="http://schemas.microsoft.com/office/drawing/2014/main" id="{8B0843A1-5894-46F5-88F8-57DE8CDF7858}"/>
              </a:ext>
            </a:extLst>
          </p:cNvPr>
          <p:cNvPicPr>
            <a:picLocks noChangeAspect="1"/>
          </p:cNvPicPr>
          <p:nvPr/>
        </p:nvPicPr>
        <p:blipFill>
          <a:blip r:embed="rId3"/>
          <a:stretch>
            <a:fillRect/>
          </a:stretch>
        </p:blipFill>
        <p:spPr>
          <a:xfrm>
            <a:off x="8377083" y="1534042"/>
            <a:ext cx="3564000" cy="3564000"/>
          </a:xfrm>
          <a:prstGeom prst="rect">
            <a:avLst/>
          </a:prstGeom>
        </p:spPr>
      </p:pic>
    </p:spTree>
    <p:extLst>
      <p:ext uri="{BB962C8B-B14F-4D97-AF65-F5344CB8AC3E}">
        <p14:creationId xmlns:p14="http://schemas.microsoft.com/office/powerpoint/2010/main" val="272756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98A6-932A-48D3-B0CC-424573761C5E}"/>
              </a:ext>
            </a:extLst>
          </p:cNvPr>
          <p:cNvSpPr txBox="1">
            <a:spLocks/>
          </p:cNvSpPr>
          <p:nvPr/>
        </p:nvSpPr>
        <p:spPr>
          <a:xfrm>
            <a:off x="4781248" y="1322643"/>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How does enableHR work?</a:t>
            </a:r>
          </a:p>
        </p:txBody>
      </p:sp>
      <p:sp>
        <p:nvSpPr>
          <p:cNvPr id="3" name="Content Placeholder 2">
            <a:extLst>
              <a:ext uri="{FF2B5EF4-FFF2-40B4-BE49-F238E27FC236}">
                <a16:creationId xmlns:a16="http://schemas.microsoft.com/office/drawing/2014/main" id="{6724B530-A8AC-4229-B20E-71F34493066E}"/>
              </a:ext>
            </a:extLst>
          </p:cNvPr>
          <p:cNvSpPr txBox="1">
            <a:spLocks/>
          </p:cNvSpPr>
          <p:nvPr/>
        </p:nvSpPr>
        <p:spPr>
          <a:xfrm>
            <a:off x="4781248" y="2094337"/>
            <a:ext cx="6775926" cy="3582195"/>
          </a:xfrm>
          <a:prstGeom prst="rect">
            <a:avLst/>
          </a:prstGeom>
        </p:spPr>
        <p:txBody>
          <a:bodyPr/>
          <a:lstStyle>
            <a:lvl1pPr marL="0" indent="0" algn="l" defTabSz="914400" rtl="0" eaLnBrk="1" latinLnBrk="0" hangingPunct="1">
              <a:lnSpc>
                <a:spcPts val="1800"/>
              </a:lnSpc>
              <a:spcBef>
                <a:spcPts val="0"/>
              </a:spcBef>
              <a:spcAft>
                <a:spcPts val="500"/>
              </a:spcAft>
              <a:buFont typeface="Arial" panose="020B0604020202020204" pitchFamily="34" charset="0"/>
              <a:buNone/>
              <a:defRPr sz="1400" b="0" i="0" kern="1200">
                <a:solidFill>
                  <a:schemeClr val="tx1"/>
                </a:solidFill>
                <a:latin typeface="Roboto Light" pitchFamily="2" charset="0"/>
                <a:ea typeface="Roboto Light" pitchFamily="2" charset="0"/>
                <a:cs typeface="+mn-cs"/>
              </a:defRPr>
            </a:lvl1pPr>
            <a:lvl2pPr marL="0" indent="-180000" algn="l" defTabSz="914400" rtl="0" eaLnBrk="1" latinLnBrk="0" hangingPunct="1">
              <a:lnSpc>
                <a:spcPts val="1800"/>
              </a:lnSpc>
              <a:spcBef>
                <a:spcPts val="0"/>
              </a:spcBef>
              <a:spcAft>
                <a:spcPts val="500"/>
              </a:spcAft>
              <a:buClr>
                <a:srgbClr val="705795"/>
              </a:buClr>
              <a:buFont typeface="Arial" panose="020B0604020202020204" pitchFamily="34" charset="0"/>
              <a:buChar char="•"/>
              <a:defRPr sz="1400" b="0" i="0" kern="1200">
                <a:solidFill>
                  <a:schemeClr val="tx1"/>
                </a:solidFill>
                <a:latin typeface="Roboto Light" pitchFamily="2" charset="0"/>
                <a:ea typeface="Roboto Light" pitchFamily="2" charset="0"/>
                <a:cs typeface="+mn-cs"/>
              </a:defRPr>
            </a:lvl2pPr>
            <a:lvl3pPr marL="360000" indent="-180000" algn="l" defTabSz="914400" rtl="0" eaLnBrk="1" latinLnBrk="0" hangingPunct="1">
              <a:lnSpc>
                <a:spcPts val="1800"/>
              </a:lnSpc>
              <a:spcBef>
                <a:spcPts val="0"/>
              </a:spcBef>
              <a:spcAft>
                <a:spcPts val="500"/>
              </a:spcAft>
              <a:buFont typeface="System Font Regular"/>
              <a:buChar char="–"/>
              <a:defRPr sz="1400" b="0" i="0" kern="1200">
                <a:solidFill>
                  <a:schemeClr val="tx1"/>
                </a:solidFill>
                <a:latin typeface="Roboto Light" pitchFamily="2" charset="0"/>
                <a:ea typeface="Roboto Light" pitchFamily="2" charset="0"/>
                <a:cs typeface="+mn-cs"/>
              </a:defRPr>
            </a:lvl3pPr>
            <a:lvl4pPr marL="720000" indent="-180000" algn="l" defTabSz="914400" rtl="0" eaLnBrk="1" latinLnBrk="0" hangingPunct="1">
              <a:lnSpc>
                <a:spcPts val="1800"/>
              </a:lnSpc>
              <a:spcBef>
                <a:spcPts val="0"/>
              </a:spcBef>
              <a:spcAft>
                <a:spcPts val="500"/>
              </a:spcAft>
              <a:buFont typeface="Arial" panose="020B0604020202020204" pitchFamily="34" charset="0"/>
              <a:buChar char="•"/>
              <a:defRPr sz="1400" b="0" i="0" kern="1200">
                <a:solidFill>
                  <a:schemeClr val="tx1"/>
                </a:solidFill>
                <a:latin typeface="Roboto Light" pitchFamily="2" charset="0"/>
                <a:ea typeface="Roboto Light" pitchFamily="2" charset="0"/>
                <a:cs typeface="+mn-cs"/>
              </a:defRPr>
            </a:lvl4pPr>
            <a:lvl5pPr marL="1080000" indent="-180000" algn="l" defTabSz="914400" rtl="0" eaLnBrk="1" latinLnBrk="0" hangingPunct="1">
              <a:lnSpc>
                <a:spcPts val="1800"/>
              </a:lnSpc>
              <a:spcBef>
                <a:spcPts val="0"/>
              </a:spcBef>
              <a:spcAft>
                <a:spcPts val="500"/>
              </a:spcAft>
              <a:buFont typeface="Arial" panose="020B0604020202020204" pitchFamily="34" charset="0"/>
              <a:buChar char="•"/>
              <a:defRPr sz="1400" b="0" i="0" kern="1200">
                <a:solidFill>
                  <a:schemeClr val="tx1"/>
                </a:solidFill>
                <a:latin typeface="Roboto Light" pitchFamily="2" charset="0"/>
                <a:ea typeface="Roboto Light"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600" dirty="0">
                <a:latin typeface="Inter" panose="020B0502030000000004" pitchFamily="34" charset="0"/>
              </a:rPr>
              <a:t>enableHR is cloud-based software, which means we don’t install anything on our computers and our company’s data is safe in the cloud. enableHR is used through a regular web browser on any internet-connected device. </a:t>
            </a:r>
          </a:p>
          <a:p>
            <a:pPr algn="just">
              <a:lnSpc>
                <a:spcPct val="100000"/>
              </a:lnSpc>
            </a:pPr>
            <a:r>
              <a:rPr lang="en-US" sz="1600" dirty="0">
                <a:latin typeface="Inter" panose="020B0502030000000004" pitchFamily="34" charset="0"/>
              </a:rPr>
              <a:t>The software has a </a:t>
            </a:r>
            <a:r>
              <a:rPr lang="en-US" sz="1600" b="1" dirty="0">
                <a:latin typeface="Inter" panose="020B0502030000000004" pitchFamily="34" charset="0"/>
              </a:rPr>
              <a:t>Management portal (also known as core enableHR) </a:t>
            </a:r>
            <a:r>
              <a:rPr lang="en-US" sz="1600" dirty="0">
                <a:latin typeface="Inter" panose="020B0502030000000004" pitchFamily="34" charset="0"/>
              </a:rPr>
              <a:t>which </a:t>
            </a:r>
            <a:r>
              <a:rPr lang="en-AU" sz="1600" dirty="0">
                <a:latin typeface="Inter" panose="020B0502030000000004" pitchFamily="34" charset="0"/>
              </a:rPr>
              <a:t>stores our company HR policies and all our employee records. It also provides workflows to guide Managers through smart, legally compliant HR processes.</a:t>
            </a:r>
          </a:p>
          <a:p>
            <a:pPr algn="just">
              <a:lnSpc>
                <a:spcPct val="100000"/>
              </a:lnSpc>
            </a:pPr>
            <a:r>
              <a:rPr lang="en-AU" sz="1600" dirty="0">
                <a:latin typeface="Inter" panose="020B0502030000000004" pitchFamily="34" charset="0"/>
              </a:rPr>
              <a:t>The software also has an </a:t>
            </a:r>
            <a:r>
              <a:rPr lang="en-AU" sz="1600" b="1" dirty="0">
                <a:latin typeface="Inter" panose="020B0502030000000004" pitchFamily="34" charset="0"/>
              </a:rPr>
              <a:t>employee Self Service portal (also known as </a:t>
            </a:r>
            <a:r>
              <a:rPr lang="en-AU" sz="1600" b="1" dirty="0" err="1">
                <a:latin typeface="Inter" panose="020B0502030000000004" pitchFamily="34" charset="0"/>
              </a:rPr>
              <a:t>eSS</a:t>
            </a:r>
            <a:r>
              <a:rPr lang="en-AU" sz="1600" b="1" dirty="0">
                <a:latin typeface="Inter" panose="020B0502030000000004" pitchFamily="34" charset="0"/>
              </a:rPr>
              <a:t>)</a:t>
            </a:r>
            <a:r>
              <a:rPr lang="en-AU" sz="1600" dirty="0">
                <a:latin typeface="Inter" panose="020B0502030000000004" pitchFamily="34" charset="0"/>
              </a:rPr>
              <a:t> which Managers can use to communicate with employees and set them tasks to complete in </a:t>
            </a:r>
            <a:r>
              <a:rPr lang="en-AU" sz="1600" dirty="0" err="1">
                <a:latin typeface="Inter" panose="020B0502030000000004" pitchFamily="34" charset="0"/>
              </a:rPr>
              <a:t>eSS</a:t>
            </a:r>
            <a:r>
              <a:rPr lang="en-AU" sz="1600" dirty="0">
                <a:latin typeface="Inter" panose="020B0502030000000004" pitchFamily="34" charset="0"/>
              </a:rPr>
              <a:t>. </a:t>
            </a:r>
          </a:p>
        </p:txBody>
      </p:sp>
      <p:pic>
        <p:nvPicPr>
          <p:cNvPr id="5" name="Picture 4" descr="A close up of a logo&#10;&#10;Description automatically generated">
            <a:extLst>
              <a:ext uri="{FF2B5EF4-FFF2-40B4-BE49-F238E27FC236}">
                <a16:creationId xmlns:a16="http://schemas.microsoft.com/office/drawing/2014/main" id="{B1BC2A27-31BA-47B3-9B96-4C5D8915739D}"/>
              </a:ext>
            </a:extLst>
          </p:cNvPr>
          <p:cNvPicPr>
            <a:picLocks noChangeAspect="1"/>
          </p:cNvPicPr>
          <p:nvPr/>
        </p:nvPicPr>
        <p:blipFill>
          <a:blip r:embed="rId2"/>
          <a:stretch>
            <a:fillRect/>
          </a:stretch>
        </p:blipFill>
        <p:spPr>
          <a:xfrm>
            <a:off x="634826" y="1649246"/>
            <a:ext cx="3651424" cy="2942410"/>
          </a:xfrm>
          <a:prstGeom prst="rect">
            <a:avLst/>
          </a:prstGeom>
        </p:spPr>
      </p:pic>
    </p:spTree>
    <p:extLst>
      <p:ext uri="{BB962C8B-B14F-4D97-AF65-F5344CB8AC3E}">
        <p14:creationId xmlns:p14="http://schemas.microsoft.com/office/powerpoint/2010/main" val="319743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9B537E-9691-4087-83FD-47B85A3C67B9}"/>
              </a:ext>
            </a:extLst>
          </p:cNvPr>
          <p:cNvSpPr txBox="1">
            <a:spLocks/>
          </p:cNvSpPr>
          <p:nvPr/>
        </p:nvSpPr>
        <p:spPr>
          <a:xfrm>
            <a:off x="471128" y="618230"/>
            <a:ext cx="7808583"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How will </a:t>
            </a:r>
            <a:r>
              <a:rPr lang="en-US" sz="3000" b="1" dirty="0" err="1">
                <a:solidFill>
                  <a:srgbClr val="43BB96"/>
                </a:solidFill>
                <a:latin typeface="Inter Semi" panose="020B0502030000000004" pitchFamily="34" charset="0"/>
                <a:cs typeface="+mn-cs"/>
              </a:rPr>
              <a:t>enableHR’s</a:t>
            </a:r>
            <a:r>
              <a:rPr lang="en-US" sz="3000" b="1" dirty="0">
                <a:solidFill>
                  <a:srgbClr val="43BB96"/>
                </a:solidFill>
                <a:latin typeface="Inter Semi" panose="020B0502030000000004" pitchFamily="34" charset="0"/>
                <a:cs typeface="+mn-cs"/>
              </a:rPr>
              <a:t> Management portal impact you?</a:t>
            </a:r>
          </a:p>
        </p:txBody>
      </p:sp>
      <p:sp>
        <p:nvSpPr>
          <p:cNvPr id="6" name="Rectangle 5">
            <a:extLst>
              <a:ext uri="{FF2B5EF4-FFF2-40B4-BE49-F238E27FC236}">
                <a16:creationId xmlns:a16="http://schemas.microsoft.com/office/drawing/2014/main" id="{379E32C6-23D7-1145-8090-C7F265769496}"/>
              </a:ext>
            </a:extLst>
          </p:cNvPr>
          <p:cNvSpPr/>
          <p:nvPr/>
        </p:nvSpPr>
        <p:spPr>
          <a:xfrm>
            <a:off x="471128" y="1269118"/>
            <a:ext cx="8079904" cy="5570756"/>
          </a:xfrm>
          <a:prstGeom prst="rect">
            <a:avLst/>
          </a:prstGeom>
        </p:spPr>
        <p:txBody>
          <a:bodyPr wrap="square">
            <a:spAutoFit/>
          </a:bodyPr>
          <a:lstStyle/>
          <a:p>
            <a:r>
              <a:rPr lang="en-AU" b="1" dirty="0">
                <a:latin typeface="Inter" panose="020B0502030000000004" pitchFamily="34" charset="0"/>
              </a:rPr>
              <a:t>Leaders and managers</a:t>
            </a:r>
          </a:p>
          <a:p>
            <a:endParaRPr lang="en-AU" sz="1600" dirty="0">
              <a:latin typeface="Inter" panose="020B0502030000000004" pitchFamily="34" charset="0"/>
            </a:endParaRPr>
          </a:p>
          <a:p>
            <a:r>
              <a:rPr lang="en-AU" sz="1600" dirty="0">
                <a:latin typeface="Inter" panose="020B0502030000000004" pitchFamily="34" charset="0"/>
              </a:rPr>
              <a:t>When we launch enableHR, you will have access to a wide range of elements including:</a:t>
            </a:r>
          </a:p>
          <a:p>
            <a:r>
              <a:rPr lang="en-AU" sz="1600" dirty="0">
                <a:latin typeface="Inter" panose="020B0502030000000004" pitchFamily="34" charset="0"/>
              </a:rPr>
              <a:t> </a:t>
            </a:r>
          </a:p>
          <a:p>
            <a:pPr marL="285750" lvl="0" indent="-285750">
              <a:buClr>
                <a:srgbClr val="43BB96"/>
              </a:buClr>
              <a:buFont typeface="Wingdings" panose="05000000000000000000" pitchFamily="2" charset="2"/>
              <a:buChar char="ü"/>
            </a:pPr>
            <a:r>
              <a:rPr lang="en-AU" sz="1600" dirty="0">
                <a:latin typeface="Inter" panose="020B0502030000000004" pitchFamily="34" charset="0"/>
              </a:rPr>
              <a:t>A powerful cloud-based HR management platform that uses workflows to guide you through smart, legally compliant HR processes, communicate with employees and set them tasks. It will store all our employee records, automate a lot of tasks, and has sharing features that let managers (and employees) easily access, deliver and receive documents and files. </a:t>
            </a:r>
          </a:p>
          <a:p>
            <a:pPr lvl="0"/>
            <a:r>
              <a:rPr lang="en-AU" sz="1600" dirty="0">
                <a:latin typeface="Inter" panose="020B0502030000000004" pitchFamily="34" charset="0"/>
              </a:rPr>
              <a:t> </a:t>
            </a:r>
          </a:p>
          <a:p>
            <a:pPr marL="285750" lvl="0" indent="-285750">
              <a:buClr>
                <a:srgbClr val="43BB96"/>
              </a:buClr>
              <a:buFont typeface="Wingdings" panose="05000000000000000000" pitchFamily="2" charset="2"/>
              <a:buChar char="ü"/>
            </a:pPr>
            <a:r>
              <a:rPr lang="en-AU" sz="1600" dirty="0">
                <a:latin typeface="Inter" panose="020B0502030000000004" pitchFamily="34" charset="0"/>
              </a:rPr>
              <a:t>The ability to log in to the platform anywhere, from any internet connected device;</a:t>
            </a:r>
          </a:p>
          <a:p>
            <a:pPr marL="285750" indent="-285750">
              <a:buClr>
                <a:srgbClr val="43BB96"/>
              </a:buClr>
              <a:buFont typeface="Wingdings" panose="05000000000000000000" pitchFamily="2" charset="2"/>
              <a:buChar char="ü"/>
            </a:pPr>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The ability to view and manage employee HR files for your direct reports; </a:t>
            </a:r>
          </a:p>
          <a:p>
            <a:pPr>
              <a:buClr>
                <a:srgbClr val="43BB96"/>
              </a:buClr>
            </a:pPr>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The ability to manage day-to-day HR-related tasks against an employee’s HR file;</a:t>
            </a:r>
          </a:p>
          <a:p>
            <a:pPr>
              <a:buClr>
                <a:srgbClr val="43BB96"/>
              </a:buClr>
            </a:pPr>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A library of resources inside the platform that include employment law checklists, workflows, letter templates, guides and fact sheets. These include step-by-step guides on how to handle a range of situations using best-practice and legally compliant processes;</a:t>
            </a:r>
            <a:br>
              <a:rPr lang="en-AU" sz="1600" dirty="0">
                <a:latin typeface="Inter" panose="020B0502030000000004" pitchFamily="34" charset="0"/>
              </a:rPr>
            </a:br>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It’ll save us time, make managing our employees easier, and let us get on with running and growing the business knowing that we’re following best-practice HR processes;</a:t>
            </a:r>
          </a:p>
          <a:p>
            <a:endParaRPr lang="en-US" dirty="0"/>
          </a:p>
        </p:txBody>
      </p:sp>
      <p:pic>
        <p:nvPicPr>
          <p:cNvPr id="4" name="Picture 3" descr="A picture containing icon&#10;&#10;Description automatically generated">
            <a:extLst>
              <a:ext uri="{FF2B5EF4-FFF2-40B4-BE49-F238E27FC236}">
                <a16:creationId xmlns:a16="http://schemas.microsoft.com/office/drawing/2014/main" id="{5468976C-F4C8-41E1-AA23-09D0E03A6404}"/>
              </a:ext>
            </a:extLst>
          </p:cNvPr>
          <p:cNvPicPr>
            <a:picLocks noChangeAspect="1"/>
          </p:cNvPicPr>
          <p:nvPr/>
        </p:nvPicPr>
        <p:blipFill>
          <a:blip r:embed="rId2"/>
          <a:stretch>
            <a:fillRect/>
          </a:stretch>
        </p:blipFill>
        <p:spPr>
          <a:xfrm>
            <a:off x="8646282" y="1647000"/>
            <a:ext cx="3467513" cy="3564000"/>
          </a:xfrm>
          <a:prstGeom prst="rect">
            <a:avLst/>
          </a:prstGeom>
        </p:spPr>
      </p:pic>
    </p:spTree>
    <p:extLst>
      <p:ext uri="{BB962C8B-B14F-4D97-AF65-F5344CB8AC3E}">
        <p14:creationId xmlns:p14="http://schemas.microsoft.com/office/powerpoint/2010/main" val="120360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9B537E-9691-4087-83FD-47B85A3C67B9}"/>
              </a:ext>
            </a:extLst>
          </p:cNvPr>
          <p:cNvSpPr txBox="1">
            <a:spLocks/>
          </p:cNvSpPr>
          <p:nvPr/>
        </p:nvSpPr>
        <p:spPr>
          <a:xfrm>
            <a:off x="4863548" y="711345"/>
            <a:ext cx="7328452"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How will </a:t>
            </a:r>
            <a:r>
              <a:rPr lang="en-US" sz="3000" b="1" dirty="0" err="1">
                <a:solidFill>
                  <a:srgbClr val="43BB96"/>
                </a:solidFill>
                <a:latin typeface="Inter Semi" panose="020B0502030000000004" pitchFamily="34" charset="0"/>
                <a:cs typeface="+mn-cs"/>
              </a:rPr>
              <a:t>enableHR’s</a:t>
            </a:r>
            <a:r>
              <a:rPr lang="en-US" sz="3000" b="1" dirty="0">
                <a:solidFill>
                  <a:srgbClr val="43BB96"/>
                </a:solidFill>
                <a:latin typeface="Inter Semi" panose="020B0502030000000004" pitchFamily="34" charset="0"/>
                <a:cs typeface="+mn-cs"/>
              </a:rPr>
              <a:t> </a:t>
            </a:r>
            <a:r>
              <a:rPr lang="en-US" sz="3000" b="1" dirty="0" err="1">
                <a:solidFill>
                  <a:srgbClr val="43BB96"/>
                </a:solidFill>
                <a:latin typeface="Inter Semi" panose="020B0502030000000004" pitchFamily="34" charset="0"/>
                <a:cs typeface="+mn-cs"/>
              </a:rPr>
              <a:t>eSS</a:t>
            </a:r>
            <a:r>
              <a:rPr lang="en-US" sz="3000" b="1" dirty="0">
                <a:solidFill>
                  <a:srgbClr val="43BB96"/>
                </a:solidFill>
                <a:latin typeface="Inter Semi" panose="020B0502030000000004" pitchFamily="34" charset="0"/>
                <a:cs typeface="+mn-cs"/>
              </a:rPr>
              <a:t> portal  impact our </a:t>
            </a:r>
            <a:r>
              <a:rPr lang="en-US" sz="3000" b="1" dirty="0">
                <a:solidFill>
                  <a:srgbClr val="43BB96"/>
                </a:solidFill>
                <a:highlight>
                  <a:srgbClr val="FFFF00"/>
                </a:highlight>
                <a:latin typeface="Inter Semi" panose="020B0502030000000004" pitchFamily="34" charset="0"/>
                <a:cs typeface="+mn-cs"/>
              </a:rPr>
              <a:t>staff</a:t>
            </a:r>
            <a:r>
              <a:rPr lang="en-US" sz="3000" b="1" dirty="0">
                <a:solidFill>
                  <a:srgbClr val="43BB96"/>
                </a:solidFill>
                <a:latin typeface="Inter Semi" panose="020B0502030000000004" pitchFamily="34" charset="0"/>
                <a:cs typeface="+mn-cs"/>
              </a:rPr>
              <a:t>?</a:t>
            </a:r>
          </a:p>
        </p:txBody>
      </p:sp>
      <p:sp>
        <p:nvSpPr>
          <p:cNvPr id="6" name="Rectangle 5">
            <a:extLst>
              <a:ext uri="{FF2B5EF4-FFF2-40B4-BE49-F238E27FC236}">
                <a16:creationId xmlns:a16="http://schemas.microsoft.com/office/drawing/2014/main" id="{379E32C6-23D7-1145-8090-C7F265769496}"/>
              </a:ext>
            </a:extLst>
          </p:cNvPr>
          <p:cNvSpPr/>
          <p:nvPr/>
        </p:nvSpPr>
        <p:spPr>
          <a:xfrm>
            <a:off x="4801724" y="1543800"/>
            <a:ext cx="6991503" cy="3847207"/>
          </a:xfrm>
          <a:prstGeom prst="rect">
            <a:avLst/>
          </a:prstGeom>
        </p:spPr>
        <p:txBody>
          <a:bodyPr wrap="square">
            <a:spAutoFit/>
          </a:bodyPr>
          <a:lstStyle/>
          <a:p>
            <a:r>
              <a:rPr lang="en-AU" b="1" dirty="0">
                <a:latin typeface="Inter" panose="020B0502030000000004" pitchFamily="34" charset="0"/>
              </a:rPr>
              <a:t>Employees, volunteers and contractors: </a:t>
            </a:r>
            <a:r>
              <a:rPr lang="en-AU" dirty="0">
                <a:highlight>
                  <a:srgbClr val="FFFF00"/>
                </a:highlight>
                <a:latin typeface="Inter" panose="020B0502030000000004" pitchFamily="34" charset="0"/>
              </a:rPr>
              <a:t>[</a:t>
            </a:r>
            <a:r>
              <a:rPr lang="en-AU" dirty="0">
                <a:highlight>
                  <a:srgbClr val="FFFF00"/>
                </a:highlight>
                <a:latin typeface="Inter" panose="020B0502030000000004" pitchFamily="34" charset="0"/>
                <a:sym typeface="Wingdings" panose="05000000000000000000" pitchFamily="2" charset="2"/>
              </a:rPr>
              <a:t></a:t>
            </a:r>
            <a:r>
              <a:rPr lang="en-AU" dirty="0">
                <a:highlight>
                  <a:srgbClr val="FFFF00"/>
                </a:highlight>
                <a:latin typeface="Inter" panose="020B0502030000000004" pitchFamily="34" charset="0"/>
              </a:rPr>
              <a:t>delete any that don’t apply] </a:t>
            </a:r>
          </a:p>
          <a:p>
            <a:endParaRPr lang="en-AU" sz="1600" dirty="0">
              <a:latin typeface="Inter" panose="020B0502030000000004" pitchFamily="34" charset="0"/>
            </a:endParaRPr>
          </a:p>
          <a:p>
            <a:pPr algn="just"/>
            <a:r>
              <a:rPr lang="en-AU" sz="1600" dirty="0">
                <a:latin typeface="Inter" panose="020B0502030000000004" pitchFamily="34" charset="0"/>
              </a:rPr>
              <a:t>When we launch the software, employees will be able to log into an employee section of the platform, known as Employee Self Service (</a:t>
            </a:r>
            <a:r>
              <a:rPr lang="en-AU" sz="1600" dirty="0" err="1">
                <a:latin typeface="Inter" panose="020B0502030000000004" pitchFamily="34" charset="0"/>
              </a:rPr>
              <a:t>eSS</a:t>
            </a:r>
            <a:r>
              <a:rPr lang="en-AU" sz="1600" dirty="0">
                <a:latin typeface="Inter" panose="020B0502030000000004" pitchFamily="34" charset="0"/>
              </a:rPr>
              <a:t>), where they can:</a:t>
            </a:r>
          </a:p>
          <a:p>
            <a:pPr algn="just"/>
            <a:r>
              <a:rPr lang="en-AU" sz="1600" dirty="0">
                <a:latin typeface="Inter" panose="020B0502030000000004" pitchFamily="34" charset="0"/>
              </a:rPr>
              <a:t> </a:t>
            </a:r>
          </a:p>
          <a:p>
            <a:pPr marL="285750" lvl="0" indent="-285750" algn="just">
              <a:buClr>
                <a:srgbClr val="43BB96"/>
              </a:buClr>
              <a:buFont typeface="Wingdings" panose="05000000000000000000" pitchFamily="2" charset="2"/>
              <a:buChar char="ü"/>
            </a:pPr>
            <a:r>
              <a:rPr lang="en-AU" sz="1600" dirty="0">
                <a:latin typeface="Inter" panose="020B0502030000000004" pitchFamily="34" charset="0"/>
              </a:rPr>
              <a:t>View company policies on various things including </a:t>
            </a:r>
            <a:r>
              <a:rPr lang="en-AU" sz="1600" dirty="0">
                <a:highlight>
                  <a:srgbClr val="FFFF00"/>
                </a:highlight>
                <a:latin typeface="Inter" panose="020B0502030000000004" pitchFamily="34" charset="0"/>
              </a:rPr>
              <a:t>[insert description of what’s available]</a:t>
            </a:r>
          </a:p>
          <a:p>
            <a:pPr lvl="0" algn="just">
              <a:buClr>
                <a:srgbClr val="43BB96"/>
              </a:buClr>
            </a:pPr>
            <a:endParaRPr lang="en-AU" sz="1600" dirty="0">
              <a:highlight>
                <a:srgbClr val="FFFF00"/>
              </a:highlight>
              <a:latin typeface="Inter" panose="020B0502030000000004" pitchFamily="34" charset="0"/>
            </a:endParaRPr>
          </a:p>
          <a:p>
            <a:pPr marL="285750" lvl="0" indent="-285750" algn="just">
              <a:buClr>
                <a:srgbClr val="43BB96"/>
              </a:buClr>
              <a:buFont typeface="Wingdings" panose="05000000000000000000" pitchFamily="2" charset="2"/>
              <a:buChar char="ü"/>
            </a:pPr>
            <a:r>
              <a:rPr lang="en-AU" sz="1600" dirty="0">
                <a:latin typeface="Inter" panose="020B0502030000000004" pitchFamily="34" charset="0"/>
              </a:rPr>
              <a:t>View and update their personal details (including your address, bank account for example) as well as access select documents stored against their HR file (such as their signed employment contract)</a:t>
            </a:r>
          </a:p>
          <a:p>
            <a:pPr lvl="0" algn="just">
              <a:buClr>
                <a:srgbClr val="43BB96"/>
              </a:buClr>
            </a:pPr>
            <a:endParaRPr lang="en-AU" sz="1600" dirty="0">
              <a:latin typeface="Inter" panose="020B0502030000000004" pitchFamily="34" charset="0"/>
            </a:endParaRPr>
          </a:p>
          <a:p>
            <a:pPr marL="285750" lvl="0" indent="-285750" algn="just">
              <a:buClr>
                <a:srgbClr val="43BB96"/>
              </a:buClr>
              <a:buFont typeface="Wingdings" panose="05000000000000000000" pitchFamily="2" charset="2"/>
              <a:buChar char="ü"/>
            </a:pPr>
            <a:r>
              <a:rPr lang="en-AU" sz="1600" dirty="0">
                <a:latin typeface="Inter" panose="020B0502030000000004" pitchFamily="34" charset="0"/>
              </a:rPr>
              <a:t>View and action tasks assigned by management or HR such as acknowledging policies and electronically signing documents.</a:t>
            </a:r>
          </a:p>
          <a:p>
            <a:endParaRPr lang="en-US" dirty="0"/>
          </a:p>
        </p:txBody>
      </p:sp>
      <p:pic>
        <p:nvPicPr>
          <p:cNvPr id="4" name="Picture 3" descr="A picture containing graphics, clock, drawing&#10;&#10;Description automatically generated">
            <a:extLst>
              <a:ext uri="{FF2B5EF4-FFF2-40B4-BE49-F238E27FC236}">
                <a16:creationId xmlns:a16="http://schemas.microsoft.com/office/drawing/2014/main" id="{65FA6D95-5221-4034-9849-C6CCCE68AB24}"/>
              </a:ext>
            </a:extLst>
          </p:cNvPr>
          <p:cNvPicPr>
            <a:picLocks noChangeAspect="1"/>
          </p:cNvPicPr>
          <p:nvPr/>
        </p:nvPicPr>
        <p:blipFill>
          <a:blip r:embed="rId2"/>
          <a:stretch>
            <a:fillRect/>
          </a:stretch>
        </p:blipFill>
        <p:spPr>
          <a:xfrm>
            <a:off x="771526" y="1543800"/>
            <a:ext cx="3553609" cy="3564000"/>
          </a:xfrm>
          <a:prstGeom prst="rect">
            <a:avLst/>
          </a:prstGeom>
        </p:spPr>
      </p:pic>
    </p:spTree>
    <p:extLst>
      <p:ext uri="{BB962C8B-B14F-4D97-AF65-F5344CB8AC3E}">
        <p14:creationId xmlns:p14="http://schemas.microsoft.com/office/powerpoint/2010/main" val="246508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6995159" y="2961222"/>
            <a:ext cx="5196841"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What’s inside of enableHR?</a:t>
            </a:r>
          </a:p>
        </p:txBody>
      </p:sp>
      <p:pic>
        <p:nvPicPr>
          <p:cNvPr id="31" name="Picture 30">
            <a:extLst>
              <a:ext uri="{FF2B5EF4-FFF2-40B4-BE49-F238E27FC236}">
                <a16:creationId xmlns:a16="http://schemas.microsoft.com/office/drawing/2014/main" id="{74AC8D15-0953-4642-8D53-FE9225F2BE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9605" y="477078"/>
            <a:ext cx="6653560" cy="5903844"/>
          </a:xfrm>
          <a:prstGeom prst="rect">
            <a:avLst/>
          </a:prstGeom>
          <a:noFill/>
          <a:ln>
            <a:noFill/>
          </a:ln>
        </p:spPr>
      </p:pic>
      <p:sp>
        <p:nvSpPr>
          <p:cNvPr id="20" name="Rectangle 19">
            <a:extLst>
              <a:ext uri="{FF2B5EF4-FFF2-40B4-BE49-F238E27FC236}">
                <a16:creationId xmlns:a16="http://schemas.microsoft.com/office/drawing/2014/main" id="{A25AC63F-48A3-4CBA-ABE8-FE0C5BD202C5}"/>
              </a:ext>
            </a:extLst>
          </p:cNvPr>
          <p:cNvSpPr/>
          <p:nvPr/>
        </p:nvSpPr>
        <p:spPr>
          <a:xfrm>
            <a:off x="7650941" y="3429000"/>
            <a:ext cx="4269389" cy="861774"/>
          </a:xfrm>
          <a:prstGeom prst="rect">
            <a:avLst/>
          </a:prstGeom>
        </p:spPr>
        <p:txBody>
          <a:bodyPr wrap="square">
            <a:spAutoFit/>
          </a:bodyPr>
          <a:lstStyle/>
          <a:p>
            <a:r>
              <a:rPr lang="en-AU" sz="1600" dirty="0">
                <a:latin typeface="Inter" panose="020B0502030000000004" pitchFamily="34" charset="0"/>
              </a:rPr>
              <a:t>enableHR does everything when it comes to </a:t>
            </a:r>
            <a:br>
              <a:rPr lang="en-AU" sz="1600" dirty="0">
                <a:latin typeface="Inter" panose="020B0502030000000004" pitchFamily="34" charset="0"/>
              </a:rPr>
            </a:br>
            <a:r>
              <a:rPr lang="en-AU" sz="1600" dirty="0">
                <a:latin typeface="Inter" panose="020B0502030000000004" pitchFamily="34" charset="0"/>
              </a:rPr>
              <a:t>people management. </a:t>
            </a:r>
          </a:p>
          <a:p>
            <a:endParaRPr lang="en-US" dirty="0"/>
          </a:p>
        </p:txBody>
      </p:sp>
    </p:spTree>
    <p:extLst>
      <p:ext uri="{BB962C8B-B14F-4D97-AF65-F5344CB8AC3E}">
        <p14:creationId xmlns:p14="http://schemas.microsoft.com/office/powerpoint/2010/main" val="294441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9B537E-9691-4087-83FD-47B85A3C67B9}"/>
              </a:ext>
            </a:extLst>
          </p:cNvPr>
          <p:cNvSpPr txBox="1">
            <a:spLocks/>
          </p:cNvSpPr>
          <p:nvPr/>
        </p:nvSpPr>
        <p:spPr>
          <a:xfrm>
            <a:off x="4781743" y="700447"/>
            <a:ext cx="6170248"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nSpc>
                <a:spcPct val="80000"/>
              </a:lnSpc>
            </a:pPr>
            <a:r>
              <a:rPr lang="en-US" sz="3000" b="1" dirty="0">
                <a:solidFill>
                  <a:srgbClr val="43BB96"/>
                </a:solidFill>
                <a:latin typeface="Inter Semi" panose="020B0502030000000004" pitchFamily="34" charset="0"/>
                <a:cs typeface="+mn-cs"/>
              </a:rPr>
              <a:t>How will enableHR be launched?</a:t>
            </a:r>
          </a:p>
        </p:txBody>
      </p:sp>
      <p:sp>
        <p:nvSpPr>
          <p:cNvPr id="6" name="Rectangle 5">
            <a:extLst>
              <a:ext uri="{FF2B5EF4-FFF2-40B4-BE49-F238E27FC236}">
                <a16:creationId xmlns:a16="http://schemas.microsoft.com/office/drawing/2014/main" id="{379E32C6-23D7-1145-8090-C7F265769496}"/>
              </a:ext>
            </a:extLst>
          </p:cNvPr>
          <p:cNvSpPr/>
          <p:nvPr/>
        </p:nvSpPr>
        <p:spPr>
          <a:xfrm>
            <a:off x="4801724" y="1543800"/>
            <a:ext cx="6991503" cy="4339650"/>
          </a:xfrm>
          <a:prstGeom prst="rect">
            <a:avLst/>
          </a:prstGeom>
        </p:spPr>
        <p:txBody>
          <a:bodyPr wrap="square">
            <a:spAutoFit/>
          </a:bodyPr>
          <a:lstStyle/>
          <a:p>
            <a:r>
              <a:rPr lang="en-AU" b="1" dirty="0">
                <a:latin typeface="Inter" panose="020B0502030000000004" pitchFamily="34" charset="0"/>
              </a:rPr>
              <a:t>Launching in phases</a:t>
            </a:r>
          </a:p>
          <a:p>
            <a:endParaRPr lang="en-AU" sz="1600" dirty="0">
              <a:latin typeface="Inter" panose="020B0502030000000004" pitchFamily="34" charset="0"/>
            </a:endParaRPr>
          </a:p>
          <a:p>
            <a:pPr algn="just"/>
            <a:r>
              <a:rPr lang="en-US" sz="1600" dirty="0"/>
              <a:t>Launching any new software within a business has its challenges – and that’s normal! As you can see, </a:t>
            </a:r>
            <a:r>
              <a:rPr lang="en-AU" sz="1600" dirty="0">
                <a:latin typeface="Inter" panose="020B0502030000000004" pitchFamily="34" charset="0"/>
              </a:rPr>
              <a:t>enableHR can do everything when it comes to HR. </a:t>
            </a:r>
          </a:p>
          <a:p>
            <a:pPr algn="just"/>
            <a:endParaRPr lang="en-AU" sz="1600" dirty="0">
              <a:latin typeface="Inter" panose="020B0502030000000004" pitchFamily="34" charset="0"/>
            </a:endParaRPr>
          </a:p>
          <a:p>
            <a:pPr algn="just"/>
            <a:r>
              <a:rPr lang="en-AU" sz="1600" dirty="0">
                <a:latin typeface="Inter" panose="020B0502030000000004" pitchFamily="34" charset="0"/>
              </a:rPr>
              <a:t>To ensure that our Managers and employees don’t get overwhelmed, we’ll introduce enableHR in phases.</a:t>
            </a:r>
          </a:p>
          <a:p>
            <a:pPr algn="just"/>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Phase 1: Employee Management Portal &amp; </a:t>
            </a:r>
            <a:r>
              <a:rPr lang="en-AU" sz="1600" dirty="0" err="1">
                <a:latin typeface="Inter" panose="020B0502030000000004" pitchFamily="34" charset="0"/>
              </a:rPr>
              <a:t>eSS</a:t>
            </a:r>
            <a:r>
              <a:rPr lang="en-AU" sz="1600" dirty="0">
                <a:latin typeface="Inter" panose="020B0502030000000004" pitchFamily="34" charset="0"/>
              </a:rPr>
              <a:t> only</a:t>
            </a:r>
            <a:br>
              <a:rPr lang="en-AU" sz="1600" dirty="0">
                <a:latin typeface="Inter" panose="020B0502030000000004" pitchFamily="34" charset="0"/>
              </a:rPr>
            </a:br>
            <a:endParaRPr lang="en-AU" sz="1600" dirty="0">
              <a:latin typeface="Inter" panose="020B0502030000000004" pitchFamily="34" charset="0"/>
            </a:endParaRPr>
          </a:p>
          <a:p>
            <a:pPr marL="285750" lvl="0" indent="-285750">
              <a:buClr>
                <a:srgbClr val="43BB96"/>
              </a:buClr>
              <a:buFont typeface="Wingdings" panose="05000000000000000000" pitchFamily="2" charset="2"/>
              <a:buChar char="ü"/>
            </a:pPr>
            <a:r>
              <a:rPr lang="en-AU" sz="1600" dirty="0">
                <a:latin typeface="Inter" panose="020B0502030000000004" pitchFamily="34" charset="0"/>
              </a:rPr>
              <a:t>Phase 2: </a:t>
            </a:r>
            <a:r>
              <a:rPr lang="en-AU" sz="1600" dirty="0">
                <a:highlight>
                  <a:srgbClr val="FFFF00"/>
                </a:highlight>
                <a:latin typeface="Inter" panose="020B0502030000000004" pitchFamily="34" charset="0"/>
              </a:rPr>
              <a:t>[insert module and description of what will be launched next]</a:t>
            </a:r>
            <a:br>
              <a:rPr lang="en-AU" sz="1600" dirty="0">
                <a:highlight>
                  <a:srgbClr val="FFFF00"/>
                </a:highlight>
                <a:latin typeface="Inter" panose="020B0502030000000004" pitchFamily="34" charset="0"/>
              </a:rPr>
            </a:br>
            <a:endParaRPr lang="en-AU" sz="1600" dirty="0">
              <a:highlight>
                <a:srgbClr val="FFFF00"/>
              </a:highlight>
              <a:latin typeface="Inter" panose="020B0502030000000004" pitchFamily="34" charset="0"/>
            </a:endParaRPr>
          </a:p>
          <a:p>
            <a:pPr marL="285750" lvl="0" indent="-285750" algn="just">
              <a:buClr>
                <a:srgbClr val="43BB96"/>
              </a:buClr>
              <a:buFont typeface="Wingdings" panose="05000000000000000000" pitchFamily="2" charset="2"/>
              <a:buChar char="ü"/>
            </a:pPr>
            <a:r>
              <a:rPr lang="en-AU" sz="1600" dirty="0">
                <a:latin typeface="Inter" panose="020B0502030000000004" pitchFamily="34" charset="0"/>
              </a:rPr>
              <a:t>Phase 3:  </a:t>
            </a:r>
            <a:r>
              <a:rPr lang="en-AU" sz="1600" dirty="0">
                <a:highlight>
                  <a:srgbClr val="FFFF00"/>
                </a:highlight>
                <a:latin typeface="Inter" panose="020B0502030000000004" pitchFamily="34" charset="0"/>
              </a:rPr>
              <a:t>[insert module and description of what will be launched next]</a:t>
            </a:r>
          </a:p>
          <a:p>
            <a:pPr marL="285750" lvl="0" indent="-285750" algn="just">
              <a:buClr>
                <a:srgbClr val="43BB96"/>
              </a:buClr>
              <a:buFont typeface="Wingdings" panose="05000000000000000000" pitchFamily="2" charset="2"/>
              <a:buChar char="ü"/>
            </a:pPr>
            <a:endParaRPr lang="en-AU" sz="1600" dirty="0">
              <a:highlight>
                <a:srgbClr val="FFFF00"/>
              </a:highlight>
              <a:latin typeface="Inter" panose="020B0502030000000004" pitchFamily="34" charset="0"/>
            </a:endParaRPr>
          </a:p>
          <a:p>
            <a:pPr lvl="0" algn="just">
              <a:buClr>
                <a:srgbClr val="43BB96"/>
              </a:buClr>
            </a:pPr>
            <a:r>
              <a:rPr lang="en-AU" sz="1600" dirty="0"/>
              <a:t>Similar to this current phase, more information and training on the other modules will come in future phases.</a:t>
            </a:r>
          </a:p>
          <a:p>
            <a:endParaRPr lang="en-US" dirty="0"/>
          </a:p>
        </p:txBody>
      </p:sp>
      <p:pic>
        <p:nvPicPr>
          <p:cNvPr id="4" name="Picture 3" descr="A picture containing graphics, clock, drawing&#10;&#10;Description automatically generated">
            <a:extLst>
              <a:ext uri="{FF2B5EF4-FFF2-40B4-BE49-F238E27FC236}">
                <a16:creationId xmlns:a16="http://schemas.microsoft.com/office/drawing/2014/main" id="{65FA6D95-5221-4034-9849-C6CCCE68AB24}"/>
              </a:ext>
            </a:extLst>
          </p:cNvPr>
          <p:cNvPicPr>
            <a:picLocks noChangeAspect="1"/>
          </p:cNvPicPr>
          <p:nvPr/>
        </p:nvPicPr>
        <p:blipFill>
          <a:blip r:embed="rId2"/>
          <a:stretch>
            <a:fillRect/>
          </a:stretch>
        </p:blipFill>
        <p:spPr>
          <a:xfrm>
            <a:off x="771526" y="1543800"/>
            <a:ext cx="3553609" cy="3564000"/>
          </a:xfrm>
          <a:prstGeom prst="rect">
            <a:avLst/>
          </a:prstGeom>
        </p:spPr>
      </p:pic>
    </p:spTree>
    <p:extLst>
      <p:ext uri="{BB962C8B-B14F-4D97-AF65-F5344CB8AC3E}">
        <p14:creationId xmlns:p14="http://schemas.microsoft.com/office/powerpoint/2010/main" val="325214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06852-B3BC-47CE-AD88-081ECDCB43ED}"/>
              </a:ext>
            </a:extLst>
          </p:cNvPr>
          <p:cNvSpPr txBox="1">
            <a:spLocks/>
          </p:cNvSpPr>
          <p:nvPr/>
        </p:nvSpPr>
        <p:spPr>
          <a:xfrm>
            <a:off x="3404814" y="393821"/>
            <a:ext cx="5500647" cy="935556"/>
          </a:xfrm>
          <a:prstGeom prst="rect">
            <a:avLst/>
          </a:prstGeom>
        </p:spPr>
        <p:txBody>
          <a:bodyPr lIns="46800" rIns="46800">
            <a:noAutofit/>
          </a:bodyPr>
          <a:lstStyle>
            <a:lvl1pPr algn="l" defTabSz="914400" rtl="0" eaLnBrk="1" latinLnBrk="0" hangingPunct="1">
              <a:lnSpc>
                <a:spcPts val="3500"/>
              </a:lnSpc>
              <a:spcBef>
                <a:spcPct val="0"/>
              </a:spcBef>
              <a:buNone/>
              <a:defRPr sz="3500" b="0" i="0" kern="1200" spc="-150">
                <a:solidFill>
                  <a:srgbClr val="171F3B"/>
                </a:solidFill>
                <a:latin typeface="Roboto Medium" pitchFamily="2" charset="0"/>
                <a:ea typeface="Roboto Medium" pitchFamily="2" charset="0"/>
                <a:cs typeface="+mj-cs"/>
              </a:defRPr>
            </a:lvl1pPr>
          </a:lstStyle>
          <a:p>
            <a:pPr algn="ctr">
              <a:lnSpc>
                <a:spcPct val="80000"/>
              </a:lnSpc>
            </a:pPr>
            <a:r>
              <a:rPr lang="en-US" sz="3000" b="1" dirty="0">
                <a:solidFill>
                  <a:srgbClr val="43BB96"/>
                </a:solidFill>
                <a:latin typeface="Inter Semi" panose="020B0502030000000004" pitchFamily="34" charset="0"/>
                <a:cs typeface="+mn-cs"/>
              </a:rPr>
              <a:t>Phase 1: What we’re launching now?</a:t>
            </a:r>
          </a:p>
        </p:txBody>
      </p:sp>
      <p:pic>
        <p:nvPicPr>
          <p:cNvPr id="7" name="Picture 6" descr="Icon&#10;&#10;Description automatically generated">
            <a:extLst>
              <a:ext uri="{FF2B5EF4-FFF2-40B4-BE49-F238E27FC236}">
                <a16:creationId xmlns:a16="http://schemas.microsoft.com/office/drawing/2014/main" id="{89F23709-B387-4B99-8D2E-260A594BBFFD}"/>
              </a:ext>
            </a:extLst>
          </p:cNvPr>
          <p:cNvPicPr>
            <a:picLocks noChangeAspect="1"/>
          </p:cNvPicPr>
          <p:nvPr/>
        </p:nvPicPr>
        <p:blipFill>
          <a:blip r:embed="rId2"/>
          <a:stretch>
            <a:fillRect/>
          </a:stretch>
        </p:blipFill>
        <p:spPr>
          <a:xfrm>
            <a:off x="7174779" y="1859828"/>
            <a:ext cx="1324800" cy="1324800"/>
          </a:xfrm>
          <a:prstGeom prst="rect">
            <a:avLst/>
          </a:prstGeom>
        </p:spPr>
      </p:pic>
      <p:pic>
        <p:nvPicPr>
          <p:cNvPr id="11" name="Picture 10" descr="Icon&#10;&#10;Description automatically generated">
            <a:extLst>
              <a:ext uri="{FF2B5EF4-FFF2-40B4-BE49-F238E27FC236}">
                <a16:creationId xmlns:a16="http://schemas.microsoft.com/office/drawing/2014/main" id="{13D6BAD9-3010-458A-B7C6-FF7758159C3C}"/>
              </a:ext>
            </a:extLst>
          </p:cNvPr>
          <p:cNvPicPr>
            <a:picLocks noChangeAspect="1"/>
          </p:cNvPicPr>
          <p:nvPr/>
        </p:nvPicPr>
        <p:blipFill>
          <a:blip r:embed="rId3"/>
          <a:stretch>
            <a:fillRect/>
          </a:stretch>
        </p:blipFill>
        <p:spPr>
          <a:xfrm>
            <a:off x="1033391" y="2549344"/>
            <a:ext cx="1324800" cy="1324800"/>
          </a:xfrm>
          <a:prstGeom prst="rect">
            <a:avLst/>
          </a:prstGeom>
        </p:spPr>
      </p:pic>
      <p:pic>
        <p:nvPicPr>
          <p:cNvPr id="13" name="Picture 12" descr="Icon&#10;&#10;Description automatically generated">
            <a:extLst>
              <a:ext uri="{FF2B5EF4-FFF2-40B4-BE49-F238E27FC236}">
                <a16:creationId xmlns:a16="http://schemas.microsoft.com/office/drawing/2014/main" id="{DEE85852-1ACD-4989-A80A-ECB2DB11FF2D}"/>
              </a:ext>
            </a:extLst>
          </p:cNvPr>
          <p:cNvPicPr>
            <a:picLocks noChangeAspect="1"/>
          </p:cNvPicPr>
          <p:nvPr/>
        </p:nvPicPr>
        <p:blipFill>
          <a:blip r:embed="rId4"/>
          <a:stretch>
            <a:fillRect/>
          </a:stretch>
        </p:blipFill>
        <p:spPr>
          <a:xfrm>
            <a:off x="7174778" y="4409458"/>
            <a:ext cx="1324800" cy="1324800"/>
          </a:xfrm>
          <a:prstGeom prst="rect">
            <a:avLst/>
          </a:prstGeom>
        </p:spPr>
      </p:pic>
      <p:pic>
        <p:nvPicPr>
          <p:cNvPr id="19" name="Picture 18" descr="Icon&#10;&#10;Description automatically generated">
            <a:extLst>
              <a:ext uri="{FF2B5EF4-FFF2-40B4-BE49-F238E27FC236}">
                <a16:creationId xmlns:a16="http://schemas.microsoft.com/office/drawing/2014/main" id="{C623ECA4-222D-4261-BF5C-B34E8CE9B669}"/>
              </a:ext>
            </a:extLst>
          </p:cNvPr>
          <p:cNvPicPr>
            <a:picLocks noChangeAspect="1"/>
          </p:cNvPicPr>
          <p:nvPr/>
        </p:nvPicPr>
        <p:blipFill>
          <a:blip r:embed="rId5"/>
          <a:stretch>
            <a:fillRect/>
          </a:stretch>
        </p:blipFill>
        <p:spPr>
          <a:xfrm>
            <a:off x="3692423" y="2522228"/>
            <a:ext cx="1324800" cy="1324800"/>
          </a:xfrm>
          <a:prstGeom prst="rect">
            <a:avLst/>
          </a:prstGeom>
        </p:spPr>
      </p:pic>
      <p:sp>
        <p:nvSpPr>
          <p:cNvPr id="23" name="Rectangle 22">
            <a:extLst>
              <a:ext uri="{FF2B5EF4-FFF2-40B4-BE49-F238E27FC236}">
                <a16:creationId xmlns:a16="http://schemas.microsoft.com/office/drawing/2014/main" id="{0FC45215-C0A4-43AC-8337-0D1F94C95BDA}"/>
              </a:ext>
            </a:extLst>
          </p:cNvPr>
          <p:cNvSpPr/>
          <p:nvPr/>
        </p:nvSpPr>
        <p:spPr>
          <a:xfrm>
            <a:off x="6721786" y="3395359"/>
            <a:ext cx="2230785" cy="584775"/>
          </a:xfrm>
          <a:prstGeom prst="rect">
            <a:avLst/>
          </a:prstGeom>
        </p:spPr>
        <p:txBody>
          <a:bodyPr wrap="square">
            <a:spAutoFit/>
          </a:bodyPr>
          <a:lstStyle/>
          <a:p>
            <a:pPr algn="ctr">
              <a:spcBef>
                <a:spcPts val="600"/>
              </a:spcBef>
            </a:pPr>
            <a:r>
              <a:rPr lang="en-AU" sz="1600" b="1" dirty="0">
                <a:latin typeface="Inter" panose="020B0502030000000004" pitchFamily="34" charset="0"/>
              </a:rPr>
              <a:t>Management Portal</a:t>
            </a:r>
            <a:r>
              <a:rPr lang="en-AU" sz="1600" dirty="0">
                <a:latin typeface="Inter" panose="020B0502030000000004" pitchFamily="34" charset="0"/>
              </a:rPr>
              <a:t>: Employee Management</a:t>
            </a:r>
            <a:endParaRPr lang="en-US" sz="1600" dirty="0">
              <a:latin typeface="Inter" panose="020B0502030000000004" pitchFamily="34" charset="0"/>
            </a:endParaRPr>
          </a:p>
        </p:txBody>
      </p:sp>
      <p:sp>
        <p:nvSpPr>
          <p:cNvPr id="25" name="Rectangle 24">
            <a:extLst>
              <a:ext uri="{FF2B5EF4-FFF2-40B4-BE49-F238E27FC236}">
                <a16:creationId xmlns:a16="http://schemas.microsoft.com/office/drawing/2014/main" id="{98CC159B-EFC6-4EF4-9DFE-38DFFA5E1545}"/>
              </a:ext>
            </a:extLst>
          </p:cNvPr>
          <p:cNvSpPr/>
          <p:nvPr/>
        </p:nvSpPr>
        <p:spPr>
          <a:xfrm>
            <a:off x="626824" y="4241506"/>
            <a:ext cx="2262902" cy="584775"/>
          </a:xfrm>
          <a:prstGeom prst="rect">
            <a:avLst/>
          </a:prstGeom>
        </p:spPr>
        <p:txBody>
          <a:bodyPr wrap="square">
            <a:spAutoFit/>
          </a:bodyPr>
          <a:lstStyle/>
          <a:p>
            <a:pPr algn="ctr">
              <a:spcBef>
                <a:spcPts val="600"/>
              </a:spcBef>
            </a:pPr>
            <a:r>
              <a:rPr lang="en-AU" sz="1600" b="1" dirty="0">
                <a:latin typeface="Inter" panose="020B0502030000000004" pitchFamily="34" charset="0"/>
              </a:rPr>
              <a:t>Employee Records:</a:t>
            </a:r>
            <a:br>
              <a:rPr lang="en-AU" sz="1600" b="1" dirty="0">
                <a:latin typeface="Inter" panose="020B0502030000000004" pitchFamily="34" charset="0"/>
              </a:rPr>
            </a:br>
            <a:r>
              <a:rPr lang="en-AU" sz="1600" dirty="0">
                <a:latin typeface="Inter" panose="020B0502030000000004" pitchFamily="34" charset="0"/>
              </a:rPr>
              <a:t>Virtual HR Files</a:t>
            </a:r>
            <a:endParaRPr lang="en-US" sz="1600" dirty="0">
              <a:latin typeface="Inter" panose="020B0502030000000004" pitchFamily="34" charset="0"/>
            </a:endParaRPr>
          </a:p>
        </p:txBody>
      </p:sp>
      <p:sp>
        <p:nvSpPr>
          <p:cNvPr id="26" name="Rectangle 25">
            <a:extLst>
              <a:ext uri="{FF2B5EF4-FFF2-40B4-BE49-F238E27FC236}">
                <a16:creationId xmlns:a16="http://schemas.microsoft.com/office/drawing/2014/main" id="{50EE7498-6D25-436B-BB38-BBFF2B8C1366}"/>
              </a:ext>
            </a:extLst>
          </p:cNvPr>
          <p:cNvSpPr/>
          <p:nvPr/>
        </p:nvSpPr>
        <p:spPr>
          <a:xfrm>
            <a:off x="6602949" y="5873080"/>
            <a:ext cx="2585010" cy="338554"/>
          </a:xfrm>
          <a:prstGeom prst="rect">
            <a:avLst/>
          </a:prstGeom>
        </p:spPr>
        <p:txBody>
          <a:bodyPr wrap="square">
            <a:spAutoFit/>
          </a:bodyPr>
          <a:lstStyle/>
          <a:p>
            <a:pPr algn="ctr">
              <a:spcBef>
                <a:spcPts val="600"/>
              </a:spcBef>
            </a:pPr>
            <a:r>
              <a:rPr lang="en-AU" sz="1600" b="1" dirty="0">
                <a:latin typeface="Inter" panose="020B0502030000000004" pitchFamily="34" charset="0"/>
              </a:rPr>
              <a:t>Employee Self Service  (</a:t>
            </a:r>
            <a:r>
              <a:rPr lang="en-AU" sz="1600" b="1" dirty="0" err="1">
                <a:latin typeface="Inter" panose="020B0502030000000004" pitchFamily="34" charset="0"/>
              </a:rPr>
              <a:t>eSS</a:t>
            </a:r>
            <a:r>
              <a:rPr lang="en-AU" sz="1600" b="1" dirty="0">
                <a:latin typeface="Inter" panose="020B0502030000000004" pitchFamily="34" charset="0"/>
              </a:rPr>
              <a:t>) </a:t>
            </a:r>
            <a:endParaRPr lang="en-US" sz="1600" b="1" dirty="0">
              <a:latin typeface="Inter" panose="020B0502030000000004" pitchFamily="34" charset="0"/>
            </a:endParaRPr>
          </a:p>
        </p:txBody>
      </p:sp>
      <p:sp>
        <p:nvSpPr>
          <p:cNvPr id="29" name="Rectangle 28">
            <a:extLst>
              <a:ext uri="{FF2B5EF4-FFF2-40B4-BE49-F238E27FC236}">
                <a16:creationId xmlns:a16="http://schemas.microsoft.com/office/drawing/2014/main" id="{FDA74719-F617-46A1-9FCB-8A983AE4DE6D}"/>
              </a:ext>
            </a:extLst>
          </p:cNvPr>
          <p:cNvSpPr/>
          <p:nvPr/>
        </p:nvSpPr>
        <p:spPr>
          <a:xfrm>
            <a:off x="3294661" y="4241506"/>
            <a:ext cx="2317634" cy="1154162"/>
          </a:xfrm>
          <a:prstGeom prst="rect">
            <a:avLst/>
          </a:prstGeom>
        </p:spPr>
        <p:txBody>
          <a:bodyPr wrap="square">
            <a:spAutoFit/>
          </a:bodyPr>
          <a:lstStyle/>
          <a:p>
            <a:pPr algn="ctr">
              <a:spcBef>
                <a:spcPts val="600"/>
              </a:spcBef>
            </a:pPr>
            <a:r>
              <a:rPr lang="en-AU" sz="1600" b="1" dirty="0">
                <a:latin typeface="Inter" panose="020B0502030000000004" pitchFamily="34" charset="0"/>
              </a:rPr>
              <a:t>Company &amp; Employee Documents </a:t>
            </a:r>
          </a:p>
          <a:p>
            <a:pPr algn="ctr">
              <a:spcBef>
                <a:spcPts val="600"/>
              </a:spcBef>
            </a:pPr>
            <a:r>
              <a:rPr lang="en-AU" sz="1600" b="1" dirty="0">
                <a:latin typeface="Inter" panose="020B0502030000000004" pitchFamily="34" charset="0"/>
              </a:rPr>
              <a:t>Employment Law Resources</a:t>
            </a:r>
            <a:endParaRPr lang="en-US" sz="1600" b="1" dirty="0">
              <a:latin typeface="Inter" panose="020B0502030000000004" pitchFamily="34" charset="0"/>
            </a:endParaRPr>
          </a:p>
        </p:txBody>
      </p:sp>
      <p:sp>
        <p:nvSpPr>
          <p:cNvPr id="4" name="TextBox 3">
            <a:extLst>
              <a:ext uri="{FF2B5EF4-FFF2-40B4-BE49-F238E27FC236}">
                <a16:creationId xmlns:a16="http://schemas.microsoft.com/office/drawing/2014/main" id="{AB258795-529D-48CD-B231-3A5C25EA466D}"/>
              </a:ext>
            </a:extLst>
          </p:cNvPr>
          <p:cNvSpPr txBox="1"/>
          <p:nvPr/>
        </p:nvSpPr>
        <p:spPr>
          <a:xfrm>
            <a:off x="2841721" y="2913644"/>
            <a:ext cx="483705" cy="553998"/>
          </a:xfrm>
          <a:prstGeom prst="rect">
            <a:avLst/>
          </a:prstGeom>
          <a:noFill/>
          <a:ln>
            <a:noFill/>
          </a:ln>
        </p:spPr>
        <p:txBody>
          <a:bodyPr wrap="square" rtlCol="0">
            <a:spAutoFit/>
          </a:bodyPr>
          <a:lstStyle/>
          <a:p>
            <a:r>
              <a:rPr lang="en-AU" sz="3000" dirty="0"/>
              <a:t>+</a:t>
            </a:r>
          </a:p>
        </p:txBody>
      </p:sp>
      <p:sp>
        <p:nvSpPr>
          <p:cNvPr id="33" name="TextBox 32">
            <a:extLst>
              <a:ext uri="{FF2B5EF4-FFF2-40B4-BE49-F238E27FC236}">
                <a16:creationId xmlns:a16="http://schemas.microsoft.com/office/drawing/2014/main" id="{592A91AF-5D0E-43E5-9AA8-A2835126B12E}"/>
              </a:ext>
            </a:extLst>
          </p:cNvPr>
          <p:cNvSpPr txBox="1"/>
          <p:nvPr/>
        </p:nvSpPr>
        <p:spPr>
          <a:xfrm>
            <a:off x="5612295" y="2895685"/>
            <a:ext cx="483705" cy="553998"/>
          </a:xfrm>
          <a:prstGeom prst="rect">
            <a:avLst/>
          </a:prstGeom>
          <a:noFill/>
          <a:ln>
            <a:noFill/>
          </a:ln>
        </p:spPr>
        <p:txBody>
          <a:bodyPr wrap="square" rtlCol="0">
            <a:spAutoFit/>
          </a:bodyPr>
          <a:lstStyle/>
          <a:p>
            <a:r>
              <a:rPr lang="en-AU" sz="3000" dirty="0"/>
              <a:t>=</a:t>
            </a:r>
          </a:p>
        </p:txBody>
      </p:sp>
      <p:sp>
        <p:nvSpPr>
          <p:cNvPr id="34" name="TextBox 33">
            <a:extLst>
              <a:ext uri="{FF2B5EF4-FFF2-40B4-BE49-F238E27FC236}">
                <a16:creationId xmlns:a16="http://schemas.microsoft.com/office/drawing/2014/main" id="{60BC49FB-DE8D-4667-87AC-B1D813B6FFC8}"/>
              </a:ext>
            </a:extLst>
          </p:cNvPr>
          <p:cNvSpPr txBox="1"/>
          <p:nvPr/>
        </p:nvSpPr>
        <p:spPr>
          <a:xfrm>
            <a:off x="7642204" y="3892820"/>
            <a:ext cx="483705" cy="553998"/>
          </a:xfrm>
          <a:prstGeom prst="rect">
            <a:avLst/>
          </a:prstGeom>
          <a:noFill/>
          <a:ln>
            <a:noFill/>
          </a:ln>
        </p:spPr>
        <p:txBody>
          <a:bodyPr wrap="square" rtlCol="0">
            <a:spAutoFit/>
          </a:bodyPr>
          <a:lstStyle/>
          <a:p>
            <a:r>
              <a:rPr lang="en-AU" sz="3000" dirty="0"/>
              <a:t>+</a:t>
            </a:r>
          </a:p>
        </p:txBody>
      </p:sp>
      <p:sp>
        <p:nvSpPr>
          <p:cNvPr id="5" name="TextBox 4">
            <a:extLst>
              <a:ext uri="{FF2B5EF4-FFF2-40B4-BE49-F238E27FC236}">
                <a16:creationId xmlns:a16="http://schemas.microsoft.com/office/drawing/2014/main" id="{F8750307-757A-48C0-986E-FD7C0BE0C842}"/>
              </a:ext>
            </a:extLst>
          </p:cNvPr>
          <p:cNvSpPr txBox="1"/>
          <p:nvPr/>
        </p:nvSpPr>
        <p:spPr>
          <a:xfrm>
            <a:off x="746062" y="1170689"/>
            <a:ext cx="4578904" cy="307777"/>
          </a:xfrm>
          <a:prstGeom prst="rect">
            <a:avLst/>
          </a:prstGeom>
          <a:noFill/>
        </p:spPr>
        <p:txBody>
          <a:bodyPr wrap="square" rtlCol="0">
            <a:spAutoFit/>
          </a:bodyPr>
          <a:lstStyle/>
          <a:p>
            <a:pPr algn="ctr"/>
            <a:r>
              <a:rPr lang="en-AU" sz="1400" dirty="0">
                <a:solidFill>
                  <a:schemeClr val="bg1">
                    <a:lumMod val="50000"/>
                  </a:schemeClr>
                </a:solidFill>
              </a:rPr>
              <a:t>Account Set Up</a:t>
            </a:r>
          </a:p>
        </p:txBody>
      </p:sp>
      <p:cxnSp>
        <p:nvCxnSpPr>
          <p:cNvPr id="10" name="Straight Arrow Connector 9">
            <a:extLst>
              <a:ext uri="{FF2B5EF4-FFF2-40B4-BE49-F238E27FC236}">
                <a16:creationId xmlns:a16="http://schemas.microsoft.com/office/drawing/2014/main" id="{D70AB868-A08A-4170-8B9A-B75D1C57647F}"/>
              </a:ext>
            </a:extLst>
          </p:cNvPr>
          <p:cNvCxnSpPr>
            <a:cxnSpLocks/>
          </p:cNvCxnSpPr>
          <p:nvPr/>
        </p:nvCxnSpPr>
        <p:spPr>
          <a:xfrm>
            <a:off x="978529" y="1329377"/>
            <a:ext cx="125469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A42DF41-45A1-4567-9F2D-CC3C15436C37}"/>
              </a:ext>
            </a:extLst>
          </p:cNvPr>
          <p:cNvCxnSpPr>
            <a:cxnSpLocks/>
            <a:endCxn id="36" idx="1"/>
          </p:cNvCxnSpPr>
          <p:nvPr/>
        </p:nvCxnSpPr>
        <p:spPr>
          <a:xfrm>
            <a:off x="3727477" y="1329377"/>
            <a:ext cx="3650162" cy="471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67385C7-C761-4937-B420-2370DFD7DF94}"/>
              </a:ext>
            </a:extLst>
          </p:cNvPr>
          <p:cNvSpPr txBox="1"/>
          <p:nvPr/>
        </p:nvSpPr>
        <p:spPr>
          <a:xfrm>
            <a:off x="7377639" y="1180204"/>
            <a:ext cx="919078" cy="307777"/>
          </a:xfrm>
          <a:prstGeom prst="rect">
            <a:avLst/>
          </a:prstGeom>
          <a:noFill/>
        </p:spPr>
        <p:txBody>
          <a:bodyPr wrap="square" rtlCol="0">
            <a:spAutoFit/>
          </a:bodyPr>
          <a:lstStyle/>
          <a:p>
            <a:pPr algn="ctr"/>
            <a:r>
              <a:rPr lang="en-AU" sz="1400" dirty="0">
                <a:solidFill>
                  <a:schemeClr val="bg1">
                    <a:lumMod val="50000"/>
                  </a:schemeClr>
                </a:solidFill>
              </a:rPr>
              <a:t>Launch</a:t>
            </a:r>
          </a:p>
        </p:txBody>
      </p:sp>
      <p:cxnSp>
        <p:nvCxnSpPr>
          <p:cNvPr id="37" name="Straight Connector 36">
            <a:extLst>
              <a:ext uri="{FF2B5EF4-FFF2-40B4-BE49-F238E27FC236}">
                <a16:creationId xmlns:a16="http://schemas.microsoft.com/office/drawing/2014/main" id="{198BF071-D4D7-4C24-A1F8-C5A6AEB2FF81}"/>
              </a:ext>
            </a:extLst>
          </p:cNvPr>
          <p:cNvCxnSpPr>
            <a:cxnSpLocks/>
          </p:cNvCxnSpPr>
          <p:nvPr/>
        </p:nvCxnSpPr>
        <p:spPr>
          <a:xfrm>
            <a:off x="978529" y="1324577"/>
            <a:ext cx="0" cy="2319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2CEE1F3B5ED4A8013303E05ADF23E" ma:contentTypeVersion="12" ma:contentTypeDescription="Create a new document." ma:contentTypeScope="" ma:versionID="46fe770187c1265807d2fb7b8966578c">
  <xsd:schema xmlns:xsd="http://www.w3.org/2001/XMLSchema" xmlns:xs="http://www.w3.org/2001/XMLSchema" xmlns:p="http://schemas.microsoft.com/office/2006/metadata/properties" xmlns:ns2="e7f355ff-8721-4ac4-a6cf-34a2347086af" xmlns:ns3="feda1764-673d-45f1-aeed-980173ef8c3e" targetNamespace="http://schemas.microsoft.com/office/2006/metadata/properties" ma:root="true" ma:fieldsID="f8de188fd155642e7085f7ac60fcd66d" ns2:_="" ns3:_="">
    <xsd:import namespace="e7f355ff-8721-4ac4-a6cf-34a2347086af"/>
    <xsd:import namespace="feda1764-673d-45f1-aeed-980173ef8c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355ff-8721-4ac4-a6cf-34a234708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da1764-673d-45f1-aeed-980173ef8c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CA6DD-8A17-418F-B692-B0295BFA3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355ff-8721-4ac4-a6cf-34a2347086af"/>
    <ds:schemaRef ds:uri="feda1764-673d-45f1-aeed-980173ef8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E3FB6B-1B75-48DF-916B-5A9605789A95}">
  <ds:schemaRef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e7f355ff-8721-4ac4-a6cf-34a2347086af"/>
    <ds:schemaRef ds:uri="http://purl.org/dc/terms/"/>
    <ds:schemaRef ds:uri="http://schemas.openxmlformats.org/package/2006/metadata/core-properties"/>
    <ds:schemaRef ds:uri="feda1764-673d-45f1-aeed-980173ef8c3e"/>
    <ds:schemaRef ds:uri="http://schemas.microsoft.com/office/2006/metadata/properties"/>
  </ds:schemaRefs>
</ds:datastoreItem>
</file>

<file path=customXml/itemProps3.xml><?xml version="1.0" encoding="utf-8"?>
<ds:datastoreItem xmlns:ds="http://schemas.openxmlformats.org/officeDocument/2006/customXml" ds:itemID="{7BFF8D45-44E8-47D2-BB85-EE6A4DF32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11788</TotalTime>
  <Words>1993</Words>
  <Application>Microsoft Office PowerPoint</Application>
  <PresentationFormat>Widescreen</PresentationFormat>
  <Paragraphs>126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Inter</vt:lpstr>
      <vt:lpstr>Inter Semi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Winston</dc:creator>
  <cp:lastModifiedBy>Renee Makoni</cp:lastModifiedBy>
  <cp:revision>73</cp:revision>
  <dcterms:created xsi:type="dcterms:W3CDTF">2020-04-19T23:43:50Z</dcterms:created>
  <dcterms:modified xsi:type="dcterms:W3CDTF">2020-12-09T04:38:50Z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0x010100B632CEE1F3B5ED4A8013303E05ADF23E</vt:lpwstr>
  </property>
</Properties>
</file>